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1" r:id="rId3"/>
  </p:sldMasterIdLst>
  <p:notesMasterIdLst>
    <p:notesMasterId r:id="rId86"/>
  </p:notesMasterIdLst>
  <p:sldIdLst>
    <p:sldId id="256" r:id="rId4"/>
    <p:sldId id="1587" r:id="rId5"/>
    <p:sldId id="1509" r:id="rId6"/>
    <p:sldId id="1588" r:id="rId7"/>
    <p:sldId id="1510" r:id="rId8"/>
    <p:sldId id="1511" r:id="rId9"/>
    <p:sldId id="1496" r:id="rId10"/>
    <p:sldId id="1490" r:id="rId11"/>
    <p:sldId id="262" r:id="rId12"/>
    <p:sldId id="1512" r:id="rId13"/>
    <p:sldId id="1589" r:id="rId14"/>
    <p:sldId id="1497" r:id="rId15"/>
    <p:sldId id="320" r:id="rId16"/>
    <p:sldId id="321" r:id="rId17"/>
    <p:sldId id="1503" r:id="rId18"/>
    <p:sldId id="1514" r:id="rId19"/>
    <p:sldId id="1517" r:id="rId20"/>
    <p:sldId id="1518" r:id="rId21"/>
    <p:sldId id="1519" r:id="rId22"/>
    <p:sldId id="1520" r:id="rId23"/>
    <p:sldId id="1521" r:id="rId24"/>
    <p:sldId id="1522" r:id="rId25"/>
    <p:sldId id="1523" r:id="rId26"/>
    <p:sldId id="1524" r:id="rId27"/>
    <p:sldId id="1525" r:id="rId28"/>
    <p:sldId id="1526" r:id="rId29"/>
    <p:sldId id="322" r:id="rId30"/>
    <p:sldId id="1498" r:id="rId31"/>
    <p:sldId id="1515" r:id="rId32"/>
    <p:sldId id="1505" r:id="rId33"/>
    <p:sldId id="325" r:id="rId34"/>
    <p:sldId id="326" r:id="rId35"/>
    <p:sldId id="328" r:id="rId36"/>
    <p:sldId id="1516" r:id="rId37"/>
    <p:sldId id="1507" r:id="rId38"/>
    <p:sldId id="1529" r:id="rId39"/>
    <p:sldId id="1530" r:id="rId40"/>
    <p:sldId id="1531" r:id="rId41"/>
    <p:sldId id="1532" r:id="rId42"/>
    <p:sldId id="1533" r:id="rId43"/>
    <p:sldId id="1534" r:id="rId44"/>
    <p:sldId id="1536" r:id="rId45"/>
    <p:sldId id="1537" r:id="rId46"/>
    <p:sldId id="1538" r:id="rId47"/>
    <p:sldId id="1550" r:id="rId48"/>
    <p:sldId id="1551" r:id="rId49"/>
    <p:sldId id="1601" r:id="rId50"/>
    <p:sldId id="1539" r:id="rId51"/>
    <p:sldId id="1541" r:id="rId52"/>
    <p:sldId id="1540" r:id="rId53"/>
    <p:sldId id="1542" r:id="rId54"/>
    <p:sldId id="1552" r:id="rId55"/>
    <p:sldId id="1599" r:id="rId56"/>
    <p:sldId id="1544" r:id="rId57"/>
    <p:sldId id="1545" r:id="rId58"/>
    <p:sldId id="271" r:id="rId59"/>
    <p:sldId id="1562" r:id="rId60"/>
    <p:sldId id="1564" r:id="rId61"/>
    <p:sldId id="1565" r:id="rId62"/>
    <p:sldId id="1566" r:id="rId63"/>
    <p:sldId id="1568" r:id="rId64"/>
    <p:sldId id="1569" r:id="rId65"/>
    <p:sldId id="1570" r:id="rId66"/>
    <p:sldId id="1571" r:id="rId67"/>
    <p:sldId id="1584" r:id="rId68"/>
    <p:sldId id="1572" r:id="rId69"/>
    <p:sldId id="1573" r:id="rId70"/>
    <p:sldId id="1574" r:id="rId71"/>
    <p:sldId id="1575" r:id="rId72"/>
    <p:sldId id="1577" r:id="rId73"/>
    <p:sldId id="1576" r:id="rId74"/>
    <p:sldId id="1579" r:id="rId75"/>
    <p:sldId id="1580" r:id="rId76"/>
    <p:sldId id="1581" r:id="rId77"/>
    <p:sldId id="1582" r:id="rId78"/>
    <p:sldId id="1585" r:id="rId79"/>
    <p:sldId id="1437" r:id="rId80"/>
    <p:sldId id="1438" r:id="rId81"/>
    <p:sldId id="1440" r:id="rId82"/>
    <p:sldId id="1501" r:id="rId83"/>
    <p:sldId id="268" r:id="rId84"/>
    <p:sldId id="158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6" d="100"/>
          <a:sy n="66" d="100"/>
        </p:scale>
        <p:origin x="81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46D1F-E3B6-4CE2-BAAD-8ECB0755A5E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BB903384-1210-4E83-9C23-94B0C87B3705}">
      <dgm:prSet phldrT="[Text]"/>
      <dgm:spPr/>
      <dgm:t>
        <a:bodyPr/>
        <a:lstStyle/>
        <a:p>
          <a:r>
            <a:rPr lang="en-GB" b="0" i="0" dirty="0"/>
            <a:t>Best known</a:t>
          </a:r>
          <a:endParaRPr lang="en-GB" dirty="0"/>
        </a:p>
      </dgm:t>
    </dgm:pt>
    <dgm:pt modelId="{74BE3F4A-DA18-451B-8B49-0BE308A7E76E}" type="parTrans" cxnId="{0C7A838E-E801-4C94-B36B-EDE3F7B69A4F}">
      <dgm:prSet/>
      <dgm:spPr/>
      <dgm:t>
        <a:bodyPr/>
        <a:lstStyle/>
        <a:p>
          <a:endParaRPr lang="en-GB"/>
        </a:p>
      </dgm:t>
    </dgm:pt>
    <dgm:pt modelId="{E2F027FD-3DC5-4AEF-95C0-39A6C16A4B60}" type="sibTrans" cxnId="{0C7A838E-E801-4C94-B36B-EDE3F7B69A4F}">
      <dgm:prSet/>
      <dgm:spPr/>
      <dgm:t>
        <a:bodyPr/>
        <a:lstStyle/>
        <a:p>
          <a:endParaRPr lang="en-GB"/>
        </a:p>
      </dgm:t>
    </dgm:pt>
    <dgm:pt modelId="{E8582A86-A239-424C-B82E-79C853F8EB43}">
      <dgm:prSet phldrT="[Text]"/>
      <dgm:spPr/>
      <dgm:t>
        <a:bodyPr/>
        <a:lstStyle/>
        <a:p>
          <a:r>
            <a:rPr lang="en-GB" b="0" i="0" dirty="0"/>
            <a:t>VGG</a:t>
          </a:r>
          <a:endParaRPr lang="en-GB" dirty="0"/>
        </a:p>
      </dgm:t>
    </dgm:pt>
    <dgm:pt modelId="{8E613988-4860-439C-9321-B4741A0D634B}" type="parTrans" cxnId="{4627F15B-AE82-45DE-ACBF-80BD351C5D76}">
      <dgm:prSet/>
      <dgm:spPr/>
      <dgm:t>
        <a:bodyPr/>
        <a:lstStyle/>
        <a:p>
          <a:endParaRPr lang="en-GB"/>
        </a:p>
      </dgm:t>
    </dgm:pt>
    <dgm:pt modelId="{6EEA8F18-5D21-4682-86F8-343B22C7213A}" type="sibTrans" cxnId="{4627F15B-AE82-45DE-ACBF-80BD351C5D76}">
      <dgm:prSet/>
      <dgm:spPr/>
      <dgm:t>
        <a:bodyPr/>
        <a:lstStyle/>
        <a:p>
          <a:endParaRPr lang="en-GB"/>
        </a:p>
      </dgm:t>
    </dgm:pt>
    <dgm:pt modelId="{2D652A3F-6E94-49D3-9EFB-12C2E3751CDA}">
      <dgm:prSet phldrT="[Text]"/>
      <dgm:spPr/>
      <dgm:t>
        <a:bodyPr/>
        <a:lstStyle/>
        <a:p>
          <a:r>
            <a:rPr lang="en-GB" b="0" i="0" dirty="0"/>
            <a:t>Efficient nets</a:t>
          </a:r>
          <a:endParaRPr lang="en-GB" dirty="0"/>
        </a:p>
      </dgm:t>
    </dgm:pt>
    <dgm:pt modelId="{D386E05B-3791-4C18-BDD1-A7FCDBCE6D50}" type="parTrans" cxnId="{F4A7DE01-C055-4FF2-A884-88005C132F52}">
      <dgm:prSet/>
      <dgm:spPr/>
      <dgm:t>
        <a:bodyPr/>
        <a:lstStyle/>
        <a:p>
          <a:endParaRPr lang="en-GB"/>
        </a:p>
      </dgm:t>
    </dgm:pt>
    <dgm:pt modelId="{388BE3AA-7AAB-4599-9E82-F510574C1D72}" type="sibTrans" cxnId="{F4A7DE01-C055-4FF2-A884-88005C132F52}">
      <dgm:prSet/>
      <dgm:spPr/>
      <dgm:t>
        <a:bodyPr/>
        <a:lstStyle/>
        <a:p>
          <a:endParaRPr lang="en-GB"/>
        </a:p>
      </dgm:t>
    </dgm:pt>
    <dgm:pt modelId="{E15E511B-D09E-49CA-8F90-9EC742FDA986}">
      <dgm:prSet phldrT="[Text]"/>
      <dgm:spPr/>
      <dgm:t>
        <a:bodyPr/>
        <a:lstStyle/>
        <a:p>
          <a:endParaRPr lang="en-GB" dirty="0"/>
        </a:p>
      </dgm:t>
    </dgm:pt>
    <dgm:pt modelId="{B98948C4-502B-4C84-9CBE-0A94A081CC57}" type="parTrans" cxnId="{45F56DDD-FCCC-402C-B896-7B740A6BABAD}">
      <dgm:prSet/>
      <dgm:spPr/>
      <dgm:t>
        <a:bodyPr/>
        <a:lstStyle/>
        <a:p>
          <a:endParaRPr lang="en-GB"/>
        </a:p>
      </dgm:t>
    </dgm:pt>
    <dgm:pt modelId="{B1CC94C1-C22B-4291-8109-A40565300F92}" type="sibTrans" cxnId="{45F56DDD-FCCC-402C-B896-7B740A6BABAD}">
      <dgm:prSet/>
      <dgm:spPr/>
      <dgm:t>
        <a:bodyPr/>
        <a:lstStyle/>
        <a:p>
          <a:endParaRPr lang="en-GB"/>
        </a:p>
      </dgm:t>
    </dgm:pt>
    <dgm:pt modelId="{FF30207A-AE77-44D7-8A70-E8D88A71FE26}">
      <dgm:prSet phldrT="[Text]"/>
      <dgm:spPr/>
      <dgm:t>
        <a:bodyPr/>
        <a:lstStyle/>
        <a:p>
          <a:r>
            <a:rPr lang="en-GB" dirty="0"/>
            <a:t>Also..</a:t>
          </a:r>
        </a:p>
      </dgm:t>
    </dgm:pt>
    <dgm:pt modelId="{C238EDED-3CCD-436E-97E5-49D645F1C465}" type="parTrans" cxnId="{84B14473-F7DC-4BD4-8303-E24FDCE897D3}">
      <dgm:prSet/>
      <dgm:spPr/>
      <dgm:t>
        <a:bodyPr/>
        <a:lstStyle/>
        <a:p>
          <a:endParaRPr lang="en-GB"/>
        </a:p>
      </dgm:t>
    </dgm:pt>
    <dgm:pt modelId="{77661445-B280-407D-867E-6BC71D09B288}" type="sibTrans" cxnId="{84B14473-F7DC-4BD4-8303-E24FDCE897D3}">
      <dgm:prSet/>
      <dgm:spPr/>
      <dgm:t>
        <a:bodyPr/>
        <a:lstStyle/>
        <a:p>
          <a:endParaRPr lang="en-GB"/>
        </a:p>
      </dgm:t>
    </dgm:pt>
    <dgm:pt modelId="{480A7343-F1DF-427F-818C-7C306BEC448B}">
      <dgm:prSet phldrT="[Text]"/>
      <dgm:spPr/>
      <dgm:t>
        <a:bodyPr/>
        <a:lstStyle/>
        <a:p>
          <a:r>
            <a:rPr lang="en-GB" dirty="0" err="1"/>
            <a:t>SENet</a:t>
          </a:r>
          <a:endParaRPr lang="en-GB" dirty="0"/>
        </a:p>
      </dgm:t>
    </dgm:pt>
    <dgm:pt modelId="{462B6F34-E642-420E-A16E-C2E0C4B24D0A}" type="parTrans" cxnId="{1B3E93D6-CEE0-4193-B6D6-926DF3B047A1}">
      <dgm:prSet/>
      <dgm:spPr/>
      <dgm:t>
        <a:bodyPr/>
        <a:lstStyle/>
        <a:p>
          <a:endParaRPr lang="en-GB"/>
        </a:p>
      </dgm:t>
    </dgm:pt>
    <dgm:pt modelId="{5FF4DED0-A9B8-47FA-AD50-30C8188F08E8}" type="sibTrans" cxnId="{1B3E93D6-CEE0-4193-B6D6-926DF3B047A1}">
      <dgm:prSet/>
      <dgm:spPr/>
      <dgm:t>
        <a:bodyPr/>
        <a:lstStyle/>
        <a:p>
          <a:endParaRPr lang="en-GB"/>
        </a:p>
      </dgm:t>
    </dgm:pt>
    <dgm:pt modelId="{30D80CC4-5206-42C2-B0C3-69B31F882EEA}">
      <dgm:prSet phldrT="[Text]"/>
      <dgm:spPr/>
      <dgm:t>
        <a:bodyPr/>
        <a:lstStyle/>
        <a:p>
          <a:r>
            <a:rPr lang="en-GB" dirty="0" err="1"/>
            <a:t>WideResNet</a:t>
          </a:r>
          <a:endParaRPr lang="en-GB" dirty="0"/>
        </a:p>
      </dgm:t>
    </dgm:pt>
    <dgm:pt modelId="{BDD155ED-F70A-4050-BA4D-211310E2A89C}" type="parTrans" cxnId="{221E722C-5E5B-406E-87BE-5341A7A1B239}">
      <dgm:prSet/>
      <dgm:spPr/>
      <dgm:t>
        <a:bodyPr/>
        <a:lstStyle/>
        <a:p>
          <a:endParaRPr lang="en-GB"/>
        </a:p>
      </dgm:t>
    </dgm:pt>
    <dgm:pt modelId="{787EDC52-FD6A-4B07-87EC-03F508F68705}" type="sibTrans" cxnId="{221E722C-5E5B-406E-87BE-5341A7A1B239}">
      <dgm:prSet/>
      <dgm:spPr/>
      <dgm:t>
        <a:bodyPr/>
        <a:lstStyle/>
        <a:p>
          <a:endParaRPr lang="en-GB"/>
        </a:p>
      </dgm:t>
    </dgm:pt>
    <dgm:pt modelId="{E606A920-2623-4695-B0BD-C7E13DEB8FE2}">
      <dgm:prSet/>
      <dgm:spPr/>
      <dgm:t>
        <a:bodyPr/>
        <a:lstStyle/>
        <a:p>
          <a:r>
            <a:rPr lang="en-GB" b="0" i="0"/>
            <a:t>GooLeNet</a:t>
          </a:r>
          <a:endParaRPr lang="en-GB" dirty="0"/>
        </a:p>
      </dgm:t>
    </dgm:pt>
    <dgm:pt modelId="{48EB08B4-FDE4-46AD-B011-3C321A0E4BD8}" type="parTrans" cxnId="{F1F503BB-1900-4DB6-BDBE-06CD1F02D859}">
      <dgm:prSet/>
      <dgm:spPr/>
      <dgm:t>
        <a:bodyPr/>
        <a:lstStyle/>
        <a:p>
          <a:endParaRPr lang="en-GB"/>
        </a:p>
      </dgm:t>
    </dgm:pt>
    <dgm:pt modelId="{197D322A-9038-4A5B-B572-7417F9A223E7}" type="sibTrans" cxnId="{F1F503BB-1900-4DB6-BDBE-06CD1F02D859}">
      <dgm:prSet/>
      <dgm:spPr/>
      <dgm:t>
        <a:bodyPr/>
        <a:lstStyle/>
        <a:p>
          <a:endParaRPr lang="en-GB"/>
        </a:p>
      </dgm:t>
    </dgm:pt>
    <dgm:pt modelId="{72931318-B6CD-4616-9C2D-00908881577C}">
      <dgm:prSet/>
      <dgm:spPr/>
      <dgm:t>
        <a:bodyPr/>
        <a:lstStyle/>
        <a:p>
          <a:r>
            <a:rPr lang="en-GB" b="0" i="0" dirty="0" err="1"/>
            <a:t>ResNet</a:t>
          </a:r>
          <a:endParaRPr lang="en-GB" dirty="0"/>
        </a:p>
      </dgm:t>
    </dgm:pt>
    <dgm:pt modelId="{65E0BF1F-F6ED-45C7-929A-6FF1E35C05E6}" type="parTrans" cxnId="{65C2C3CD-EB2F-4283-859E-AFB2AAEA65B9}">
      <dgm:prSet/>
      <dgm:spPr/>
      <dgm:t>
        <a:bodyPr/>
        <a:lstStyle/>
        <a:p>
          <a:endParaRPr lang="en-GB"/>
        </a:p>
      </dgm:t>
    </dgm:pt>
    <dgm:pt modelId="{48BC25ED-288B-411C-AB65-3D4D755E3C67}" type="sibTrans" cxnId="{65C2C3CD-EB2F-4283-859E-AFB2AAEA65B9}">
      <dgm:prSet/>
      <dgm:spPr/>
      <dgm:t>
        <a:bodyPr/>
        <a:lstStyle/>
        <a:p>
          <a:endParaRPr lang="en-GB"/>
        </a:p>
      </dgm:t>
    </dgm:pt>
    <dgm:pt modelId="{50876298-D43B-4466-8B26-59316A3D409B}">
      <dgm:prSet/>
      <dgm:spPr/>
      <dgm:t>
        <a:bodyPr/>
        <a:lstStyle/>
        <a:p>
          <a:r>
            <a:rPr lang="en-GB" b="0" i="0"/>
            <a:t>MobileNets</a:t>
          </a:r>
          <a:endParaRPr lang="en-GB" dirty="0"/>
        </a:p>
      </dgm:t>
    </dgm:pt>
    <dgm:pt modelId="{EA9BD232-173A-4788-A918-5503C1BBEDFA}" type="parTrans" cxnId="{770871E7-8EEB-4E10-A1A3-EDFEC688D8D5}">
      <dgm:prSet/>
      <dgm:spPr/>
      <dgm:t>
        <a:bodyPr/>
        <a:lstStyle/>
        <a:p>
          <a:endParaRPr lang="en-GB"/>
        </a:p>
      </dgm:t>
    </dgm:pt>
    <dgm:pt modelId="{19596865-FA8B-47E4-A097-2E9D186733A7}" type="sibTrans" cxnId="{770871E7-8EEB-4E10-A1A3-EDFEC688D8D5}">
      <dgm:prSet/>
      <dgm:spPr/>
      <dgm:t>
        <a:bodyPr/>
        <a:lstStyle/>
        <a:p>
          <a:endParaRPr lang="en-GB"/>
        </a:p>
      </dgm:t>
    </dgm:pt>
    <dgm:pt modelId="{BC7650DE-D85C-43B4-8235-31E7E9E6CA06}">
      <dgm:prSet/>
      <dgm:spPr/>
      <dgm:t>
        <a:bodyPr/>
        <a:lstStyle/>
        <a:p>
          <a:r>
            <a:rPr lang="en-GB" b="0" i="0" dirty="0" err="1"/>
            <a:t>EfficientNet</a:t>
          </a:r>
          <a:endParaRPr lang="en-GB" dirty="0"/>
        </a:p>
      </dgm:t>
    </dgm:pt>
    <dgm:pt modelId="{47792ADA-0A0C-4AE9-B5B1-5852D33F2ED2}" type="parTrans" cxnId="{420558C1-A048-4E3F-BF5B-73A859320452}">
      <dgm:prSet/>
      <dgm:spPr/>
      <dgm:t>
        <a:bodyPr/>
        <a:lstStyle/>
        <a:p>
          <a:endParaRPr lang="en-GB"/>
        </a:p>
      </dgm:t>
    </dgm:pt>
    <dgm:pt modelId="{0B91C83D-EFC9-4528-9478-17C3C11FB650}" type="sibTrans" cxnId="{420558C1-A048-4E3F-BF5B-73A859320452}">
      <dgm:prSet/>
      <dgm:spPr/>
      <dgm:t>
        <a:bodyPr/>
        <a:lstStyle/>
        <a:p>
          <a:endParaRPr lang="en-GB"/>
        </a:p>
      </dgm:t>
    </dgm:pt>
    <dgm:pt modelId="{A96FEEC4-28FE-4AA8-A7D2-24907AE53504}">
      <dgm:prSet/>
      <dgm:spPr/>
      <dgm:t>
        <a:bodyPr/>
        <a:lstStyle/>
        <a:p>
          <a:r>
            <a:rPr lang="en-GB" dirty="0" err="1"/>
            <a:t>SuffleNet</a:t>
          </a:r>
          <a:endParaRPr lang="en-GB" dirty="0"/>
        </a:p>
      </dgm:t>
    </dgm:pt>
    <dgm:pt modelId="{81830B85-5930-4D1E-BB04-31FEA81119C1}" type="parTrans" cxnId="{981BB880-874B-4891-8F27-2ABF111961E9}">
      <dgm:prSet/>
      <dgm:spPr/>
      <dgm:t>
        <a:bodyPr/>
        <a:lstStyle/>
        <a:p>
          <a:endParaRPr lang="en-GB"/>
        </a:p>
      </dgm:t>
    </dgm:pt>
    <dgm:pt modelId="{42A4E8E5-B3A7-4A22-8CEC-F5885DA3C8E6}" type="sibTrans" cxnId="{981BB880-874B-4891-8F27-2ABF111961E9}">
      <dgm:prSet/>
      <dgm:spPr/>
      <dgm:t>
        <a:bodyPr/>
        <a:lstStyle/>
        <a:p>
          <a:endParaRPr lang="en-GB"/>
        </a:p>
      </dgm:t>
    </dgm:pt>
    <dgm:pt modelId="{9011D485-82B2-406F-B561-71C09A98FEAD}">
      <dgm:prSet phldrT="[Text]"/>
      <dgm:spPr/>
      <dgm:t>
        <a:bodyPr/>
        <a:lstStyle/>
        <a:p>
          <a:r>
            <a:rPr lang="en-GB" b="0" i="0" dirty="0" err="1"/>
            <a:t>DenseNet</a:t>
          </a:r>
          <a:endParaRPr lang="en-GB" dirty="0"/>
        </a:p>
      </dgm:t>
    </dgm:pt>
    <dgm:pt modelId="{30A80E8E-9D73-435D-BBAC-5AE9A26E86FB}" type="parTrans" cxnId="{98EE6584-5CFF-4501-9E89-D39F50FF5BEF}">
      <dgm:prSet/>
      <dgm:spPr/>
    </dgm:pt>
    <dgm:pt modelId="{EA206459-EEE8-4A9C-89BD-8584DD81E5CD}" type="sibTrans" cxnId="{98EE6584-5CFF-4501-9E89-D39F50FF5BEF}">
      <dgm:prSet/>
      <dgm:spPr/>
    </dgm:pt>
    <dgm:pt modelId="{78274CAC-6681-4977-9A9F-1CD28B5F447E}">
      <dgm:prSet phldrT="[Text]"/>
      <dgm:spPr/>
      <dgm:t>
        <a:bodyPr/>
        <a:lstStyle/>
        <a:p>
          <a:r>
            <a:rPr lang="en-GB" b="0" i="0" dirty="0" err="1"/>
            <a:t>NasNet</a:t>
          </a:r>
          <a:endParaRPr lang="en-GB" dirty="0"/>
        </a:p>
      </dgm:t>
    </dgm:pt>
    <dgm:pt modelId="{69173064-DC51-4CE8-8B98-F40C61AEFC25}" type="parTrans" cxnId="{8838B26C-B93C-4CDD-A1A8-287D3AA7D88E}">
      <dgm:prSet/>
      <dgm:spPr/>
    </dgm:pt>
    <dgm:pt modelId="{657D0B07-5B49-4297-B623-0D46AAD79A2C}" type="sibTrans" cxnId="{8838B26C-B93C-4CDD-A1A8-287D3AA7D88E}">
      <dgm:prSet/>
      <dgm:spPr/>
    </dgm:pt>
    <dgm:pt modelId="{77DCF40F-D708-41C7-A7D7-6F4BB4F4530A}">
      <dgm:prSet phldrT="[Text]"/>
      <dgm:spPr/>
      <dgm:t>
        <a:bodyPr/>
        <a:lstStyle/>
        <a:p>
          <a:r>
            <a:rPr lang="en-GB" dirty="0" err="1"/>
            <a:t>AlexNet</a:t>
          </a:r>
          <a:endParaRPr lang="en-GB" dirty="0"/>
        </a:p>
      </dgm:t>
    </dgm:pt>
    <dgm:pt modelId="{19D2C54B-9068-4C78-B17A-745C84949A4F}" type="parTrans" cxnId="{C9FED5D4-62E9-4549-A621-D09B56121D9B}">
      <dgm:prSet/>
      <dgm:spPr/>
    </dgm:pt>
    <dgm:pt modelId="{D1CFBBE4-2A87-4E23-BE28-CA32BE42638B}" type="sibTrans" cxnId="{C9FED5D4-62E9-4549-A621-D09B56121D9B}">
      <dgm:prSet/>
      <dgm:spPr/>
    </dgm:pt>
    <dgm:pt modelId="{C0F7B418-5C2B-496B-BFF1-743B5F7F0E42}" type="pres">
      <dgm:prSet presAssocID="{2E146D1F-E3B6-4CE2-BAAD-8ECB0755A5E8}" presName="Name0" presStyleCnt="0">
        <dgm:presLayoutVars>
          <dgm:dir/>
          <dgm:animLvl val="lvl"/>
          <dgm:resizeHandles val="exact"/>
        </dgm:presLayoutVars>
      </dgm:prSet>
      <dgm:spPr/>
    </dgm:pt>
    <dgm:pt modelId="{2BE64567-28C5-4842-9F1D-D75C1C3C83A7}" type="pres">
      <dgm:prSet presAssocID="{BB903384-1210-4E83-9C23-94B0C87B3705}" presName="linNode" presStyleCnt="0"/>
      <dgm:spPr/>
    </dgm:pt>
    <dgm:pt modelId="{821D3990-CCE8-45A9-854B-9E60472DF86F}" type="pres">
      <dgm:prSet presAssocID="{BB903384-1210-4E83-9C23-94B0C87B3705}" presName="parentText" presStyleLbl="node1" presStyleIdx="0" presStyleCnt="3">
        <dgm:presLayoutVars>
          <dgm:chMax val="1"/>
          <dgm:bulletEnabled val="1"/>
        </dgm:presLayoutVars>
      </dgm:prSet>
      <dgm:spPr/>
    </dgm:pt>
    <dgm:pt modelId="{FACC3618-83DB-4562-8E15-A5A91F69B627}" type="pres">
      <dgm:prSet presAssocID="{BB903384-1210-4E83-9C23-94B0C87B3705}" presName="descendantText" presStyleLbl="alignAccFollowNode1" presStyleIdx="0" presStyleCnt="3" custLinFactNeighborX="0" custLinFactNeighborY="632">
        <dgm:presLayoutVars>
          <dgm:bulletEnabled val="1"/>
        </dgm:presLayoutVars>
      </dgm:prSet>
      <dgm:spPr/>
    </dgm:pt>
    <dgm:pt modelId="{C15A6BFF-FDC9-447D-BEA7-D2BB42779195}" type="pres">
      <dgm:prSet presAssocID="{E2F027FD-3DC5-4AEF-95C0-39A6C16A4B60}" presName="sp" presStyleCnt="0"/>
      <dgm:spPr/>
    </dgm:pt>
    <dgm:pt modelId="{3110008C-98A7-4D05-B7C8-AF3B4D9119B2}" type="pres">
      <dgm:prSet presAssocID="{2D652A3F-6E94-49D3-9EFB-12C2E3751CDA}" presName="linNode" presStyleCnt="0"/>
      <dgm:spPr/>
    </dgm:pt>
    <dgm:pt modelId="{42762862-3FA5-4928-8DBE-73DB5F2EBCDF}" type="pres">
      <dgm:prSet presAssocID="{2D652A3F-6E94-49D3-9EFB-12C2E3751CDA}" presName="parentText" presStyleLbl="node1" presStyleIdx="1" presStyleCnt="3">
        <dgm:presLayoutVars>
          <dgm:chMax val="1"/>
          <dgm:bulletEnabled val="1"/>
        </dgm:presLayoutVars>
      </dgm:prSet>
      <dgm:spPr/>
    </dgm:pt>
    <dgm:pt modelId="{4713BC16-9FA1-4F41-B474-8D1A607F2AE0}" type="pres">
      <dgm:prSet presAssocID="{2D652A3F-6E94-49D3-9EFB-12C2E3751CDA}" presName="descendantText" presStyleLbl="alignAccFollowNode1" presStyleIdx="1" presStyleCnt="3">
        <dgm:presLayoutVars>
          <dgm:bulletEnabled val="1"/>
        </dgm:presLayoutVars>
      </dgm:prSet>
      <dgm:spPr/>
    </dgm:pt>
    <dgm:pt modelId="{D0E847E9-70BD-403C-A584-5BD196B2C696}" type="pres">
      <dgm:prSet presAssocID="{388BE3AA-7AAB-4599-9E82-F510574C1D72}" presName="sp" presStyleCnt="0"/>
      <dgm:spPr/>
    </dgm:pt>
    <dgm:pt modelId="{F2708C27-2339-4208-B20D-C1D1D676DB37}" type="pres">
      <dgm:prSet presAssocID="{FF30207A-AE77-44D7-8A70-E8D88A71FE26}" presName="linNode" presStyleCnt="0"/>
      <dgm:spPr/>
    </dgm:pt>
    <dgm:pt modelId="{1325CD32-409A-4E1C-AABC-0C08BF8EDD5F}" type="pres">
      <dgm:prSet presAssocID="{FF30207A-AE77-44D7-8A70-E8D88A71FE26}" presName="parentText" presStyleLbl="node1" presStyleIdx="2" presStyleCnt="3">
        <dgm:presLayoutVars>
          <dgm:chMax val="1"/>
          <dgm:bulletEnabled val="1"/>
        </dgm:presLayoutVars>
      </dgm:prSet>
      <dgm:spPr/>
    </dgm:pt>
    <dgm:pt modelId="{E2A11637-176E-4886-856F-7FE0EF128034}" type="pres">
      <dgm:prSet presAssocID="{FF30207A-AE77-44D7-8A70-E8D88A71FE26}" presName="descendantText" presStyleLbl="alignAccFollowNode1" presStyleIdx="2" presStyleCnt="3">
        <dgm:presLayoutVars>
          <dgm:bulletEnabled val="1"/>
        </dgm:presLayoutVars>
      </dgm:prSet>
      <dgm:spPr/>
    </dgm:pt>
  </dgm:ptLst>
  <dgm:cxnLst>
    <dgm:cxn modelId="{F4A7DE01-C055-4FF2-A884-88005C132F52}" srcId="{2E146D1F-E3B6-4CE2-BAAD-8ECB0755A5E8}" destId="{2D652A3F-6E94-49D3-9EFB-12C2E3751CDA}" srcOrd="1" destOrd="0" parTransId="{D386E05B-3791-4C18-BDD1-A7FCDBCE6D50}" sibTransId="{388BE3AA-7AAB-4599-9E82-F510574C1D72}"/>
    <dgm:cxn modelId="{DC1D221A-3822-42E1-B24C-1817D5EA5C20}" type="presOf" srcId="{78274CAC-6681-4977-9A9F-1CD28B5F447E}" destId="{E2A11637-176E-4886-856F-7FE0EF128034}" srcOrd="0" destOrd="3" presId="urn:microsoft.com/office/officeart/2005/8/layout/vList5"/>
    <dgm:cxn modelId="{09ECDB27-0861-414C-8515-575F03929DFB}" type="presOf" srcId="{30D80CC4-5206-42C2-B0C3-69B31F882EEA}" destId="{E2A11637-176E-4886-856F-7FE0EF128034}" srcOrd="0" destOrd="1" presId="urn:microsoft.com/office/officeart/2005/8/layout/vList5"/>
    <dgm:cxn modelId="{221E722C-5E5B-406E-87BE-5341A7A1B239}" srcId="{FF30207A-AE77-44D7-8A70-E8D88A71FE26}" destId="{30D80CC4-5206-42C2-B0C3-69B31F882EEA}" srcOrd="1" destOrd="0" parTransId="{BDD155ED-F70A-4050-BA4D-211310E2A89C}" sibTransId="{787EDC52-FD6A-4B07-87EC-03F508F68705}"/>
    <dgm:cxn modelId="{6E827936-7B43-4B1F-9E2B-1793F3455291}" type="presOf" srcId="{FF30207A-AE77-44D7-8A70-E8D88A71FE26}" destId="{1325CD32-409A-4E1C-AABC-0C08BF8EDD5F}" srcOrd="0" destOrd="0" presId="urn:microsoft.com/office/officeart/2005/8/layout/vList5"/>
    <dgm:cxn modelId="{4627F15B-AE82-45DE-ACBF-80BD351C5D76}" srcId="{BB903384-1210-4E83-9C23-94B0C87B3705}" destId="{E8582A86-A239-424C-B82E-79C853F8EB43}" srcOrd="1" destOrd="0" parTransId="{8E613988-4860-439C-9321-B4741A0D634B}" sibTransId="{6EEA8F18-5D21-4682-86F8-343B22C7213A}"/>
    <dgm:cxn modelId="{F64FB966-33A5-42D7-9F2E-F50CF311F547}" type="presOf" srcId="{BC7650DE-D85C-43B4-8235-31E7E9E6CA06}" destId="{4713BC16-9FA1-4F41-B474-8D1A607F2AE0}" srcOrd="0" destOrd="2" presId="urn:microsoft.com/office/officeart/2005/8/layout/vList5"/>
    <dgm:cxn modelId="{569CFA47-D109-44B1-A7CA-D2FFC83AD309}" type="presOf" srcId="{E15E511B-D09E-49CA-8F90-9EC742FDA986}" destId="{4713BC16-9FA1-4F41-B474-8D1A607F2AE0}" srcOrd="0" destOrd="0" presId="urn:microsoft.com/office/officeart/2005/8/layout/vList5"/>
    <dgm:cxn modelId="{5BBC496A-C4E8-4F78-8A38-CFC745ADA462}" type="presOf" srcId="{E606A920-2623-4695-B0BD-C7E13DEB8FE2}" destId="{FACC3618-83DB-4562-8E15-A5A91F69B627}" srcOrd="0" destOrd="2" presId="urn:microsoft.com/office/officeart/2005/8/layout/vList5"/>
    <dgm:cxn modelId="{8838B26C-B93C-4CDD-A1A8-287D3AA7D88E}" srcId="{FF30207A-AE77-44D7-8A70-E8D88A71FE26}" destId="{78274CAC-6681-4977-9A9F-1CD28B5F447E}" srcOrd="3" destOrd="0" parTransId="{69173064-DC51-4CE8-8B98-F40C61AEFC25}" sibTransId="{657D0B07-5B49-4297-B623-0D46AAD79A2C}"/>
    <dgm:cxn modelId="{84B14473-F7DC-4BD4-8303-E24FDCE897D3}" srcId="{2E146D1F-E3B6-4CE2-BAAD-8ECB0755A5E8}" destId="{FF30207A-AE77-44D7-8A70-E8D88A71FE26}" srcOrd="2" destOrd="0" parTransId="{C238EDED-3CCD-436E-97E5-49D645F1C465}" sibTransId="{77661445-B280-407D-867E-6BC71D09B288}"/>
    <dgm:cxn modelId="{68D2807E-9026-4271-8C82-8E27EA175F3A}" type="presOf" srcId="{A96FEEC4-28FE-4AA8-A7D2-24907AE53504}" destId="{4713BC16-9FA1-4F41-B474-8D1A607F2AE0}" srcOrd="0" destOrd="3" presId="urn:microsoft.com/office/officeart/2005/8/layout/vList5"/>
    <dgm:cxn modelId="{981BB880-874B-4891-8F27-2ABF111961E9}" srcId="{2D652A3F-6E94-49D3-9EFB-12C2E3751CDA}" destId="{A96FEEC4-28FE-4AA8-A7D2-24907AE53504}" srcOrd="3" destOrd="0" parTransId="{81830B85-5930-4D1E-BB04-31FEA81119C1}" sibTransId="{42A4E8E5-B3A7-4A22-8CEC-F5885DA3C8E6}"/>
    <dgm:cxn modelId="{20218B83-0EE2-46EB-8D99-676D392DE24D}" type="presOf" srcId="{9011D485-82B2-406F-B561-71C09A98FEAD}" destId="{E2A11637-176E-4886-856F-7FE0EF128034}" srcOrd="0" destOrd="2" presId="urn:microsoft.com/office/officeart/2005/8/layout/vList5"/>
    <dgm:cxn modelId="{98EE6584-5CFF-4501-9E89-D39F50FF5BEF}" srcId="{FF30207A-AE77-44D7-8A70-E8D88A71FE26}" destId="{9011D485-82B2-406F-B561-71C09A98FEAD}" srcOrd="2" destOrd="0" parTransId="{30A80E8E-9D73-435D-BBAC-5AE9A26E86FB}" sibTransId="{EA206459-EEE8-4A9C-89BD-8584DD81E5CD}"/>
    <dgm:cxn modelId="{48F03B88-081B-437F-A4DE-59EA30E4F31E}" type="presOf" srcId="{2D652A3F-6E94-49D3-9EFB-12C2E3751CDA}" destId="{42762862-3FA5-4928-8DBE-73DB5F2EBCDF}" srcOrd="0" destOrd="0" presId="urn:microsoft.com/office/officeart/2005/8/layout/vList5"/>
    <dgm:cxn modelId="{0C7A838E-E801-4C94-B36B-EDE3F7B69A4F}" srcId="{2E146D1F-E3B6-4CE2-BAAD-8ECB0755A5E8}" destId="{BB903384-1210-4E83-9C23-94B0C87B3705}" srcOrd="0" destOrd="0" parTransId="{74BE3F4A-DA18-451B-8B49-0BE308A7E76E}" sibTransId="{E2F027FD-3DC5-4AEF-95C0-39A6C16A4B60}"/>
    <dgm:cxn modelId="{703AE08F-59AB-467A-9807-109D78AE14F9}" type="presOf" srcId="{E8582A86-A239-424C-B82E-79C853F8EB43}" destId="{FACC3618-83DB-4562-8E15-A5A91F69B627}" srcOrd="0" destOrd="1" presId="urn:microsoft.com/office/officeart/2005/8/layout/vList5"/>
    <dgm:cxn modelId="{9F7C2490-05CD-4B39-83A8-68E9564E94BC}" type="presOf" srcId="{2E146D1F-E3B6-4CE2-BAAD-8ECB0755A5E8}" destId="{C0F7B418-5C2B-496B-BFF1-743B5F7F0E42}" srcOrd="0" destOrd="0" presId="urn:microsoft.com/office/officeart/2005/8/layout/vList5"/>
    <dgm:cxn modelId="{02BA82A3-8A6C-4499-82F9-6B8964BD0B7C}" type="presOf" srcId="{BB903384-1210-4E83-9C23-94B0C87B3705}" destId="{821D3990-CCE8-45A9-854B-9E60472DF86F}" srcOrd="0" destOrd="0" presId="urn:microsoft.com/office/officeart/2005/8/layout/vList5"/>
    <dgm:cxn modelId="{5CBEFCB5-AD56-4B2F-AB75-D73F073CAA47}" type="presOf" srcId="{480A7343-F1DF-427F-818C-7C306BEC448B}" destId="{E2A11637-176E-4886-856F-7FE0EF128034}" srcOrd="0" destOrd="0" presId="urn:microsoft.com/office/officeart/2005/8/layout/vList5"/>
    <dgm:cxn modelId="{F1F503BB-1900-4DB6-BDBE-06CD1F02D859}" srcId="{BB903384-1210-4E83-9C23-94B0C87B3705}" destId="{E606A920-2623-4695-B0BD-C7E13DEB8FE2}" srcOrd="2" destOrd="0" parTransId="{48EB08B4-FDE4-46AD-B011-3C321A0E4BD8}" sibTransId="{197D322A-9038-4A5B-B572-7417F9A223E7}"/>
    <dgm:cxn modelId="{420558C1-A048-4E3F-BF5B-73A859320452}" srcId="{2D652A3F-6E94-49D3-9EFB-12C2E3751CDA}" destId="{BC7650DE-D85C-43B4-8235-31E7E9E6CA06}" srcOrd="2" destOrd="0" parTransId="{47792ADA-0A0C-4AE9-B5B1-5852D33F2ED2}" sibTransId="{0B91C83D-EFC9-4528-9478-17C3C11FB650}"/>
    <dgm:cxn modelId="{3AFF0AC9-93CF-492D-B67E-0BB0820F6A37}" type="presOf" srcId="{50876298-D43B-4466-8B26-59316A3D409B}" destId="{4713BC16-9FA1-4F41-B474-8D1A607F2AE0}" srcOrd="0" destOrd="1" presId="urn:microsoft.com/office/officeart/2005/8/layout/vList5"/>
    <dgm:cxn modelId="{46964ACC-3371-4B44-B2F0-86EFF5F18435}" type="presOf" srcId="{72931318-B6CD-4616-9C2D-00908881577C}" destId="{FACC3618-83DB-4562-8E15-A5A91F69B627}" srcOrd="0" destOrd="3" presId="urn:microsoft.com/office/officeart/2005/8/layout/vList5"/>
    <dgm:cxn modelId="{65C2C3CD-EB2F-4283-859E-AFB2AAEA65B9}" srcId="{BB903384-1210-4E83-9C23-94B0C87B3705}" destId="{72931318-B6CD-4616-9C2D-00908881577C}" srcOrd="3" destOrd="0" parTransId="{65E0BF1F-F6ED-45C7-929A-6FF1E35C05E6}" sibTransId="{48BC25ED-288B-411C-AB65-3D4D755E3C67}"/>
    <dgm:cxn modelId="{C9FED5D4-62E9-4549-A621-D09B56121D9B}" srcId="{BB903384-1210-4E83-9C23-94B0C87B3705}" destId="{77DCF40F-D708-41C7-A7D7-6F4BB4F4530A}" srcOrd="0" destOrd="0" parTransId="{19D2C54B-9068-4C78-B17A-745C84949A4F}" sibTransId="{D1CFBBE4-2A87-4E23-BE28-CA32BE42638B}"/>
    <dgm:cxn modelId="{1B3E93D6-CEE0-4193-B6D6-926DF3B047A1}" srcId="{FF30207A-AE77-44D7-8A70-E8D88A71FE26}" destId="{480A7343-F1DF-427F-818C-7C306BEC448B}" srcOrd="0" destOrd="0" parTransId="{462B6F34-E642-420E-A16E-C2E0C4B24D0A}" sibTransId="{5FF4DED0-A9B8-47FA-AD50-30C8188F08E8}"/>
    <dgm:cxn modelId="{45F56DDD-FCCC-402C-B896-7B740A6BABAD}" srcId="{2D652A3F-6E94-49D3-9EFB-12C2E3751CDA}" destId="{E15E511B-D09E-49CA-8F90-9EC742FDA986}" srcOrd="0" destOrd="0" parTransId="{B98948C4-502B-4C84-9CBE-0A94A081CC57}" sibTransId="{B1CC94C1-C22B-4291-8109-A40565300F92}"/>
    <dgm:cxn modelId="{770871E7-8EEB-4E10-A1A3-EDFEC688D8D5}" srcId="{2D652A3F-6E94-49D3-9EFB-12C2E3751CDA}" destId="{50876298-D43B-4466-8B26-59316A3D409B}" srcOrd="1" destOrd="0" parTransId="{EA9BD232-173A-4788-A918-5503C1BBEDFA}" sibTransId="{19596865-FA8B-47E4-A097-2E9D186733A7}"/>
    <dgm:cxn modelId="{8D1C76F1-1938-499F-BFED-1A0CCA691B80}" type="presOf" srcId="{77DCF40F-D708-41C7-A7D7-6F4BB4F4530A}" destId="{FACC3618-83DB-4562-8E15-A5A91F69B627}" srcOrd="0" destOrd="0" presId="urn:microsoft.com/office/officeart/2005/8/layout/vList5"/>
    <dgm:cxn modelId="{44FD64CA-4DEF-4F85-8A80-9F8B59FF8D55}" type="presParOf" srcId="{C0F7B418-5C2B-496B-BFF1-743B5F7F0E42}" destId="{2BE64567-28C5-4842-9F1D-D75C1C3C83A7}" srcOrd="0" destOrd="0" presId="urn:microsoft.com/office/officeart/2005/8/layout/vList5"/>
    <dgm:cxn modelId="{BFE81D59-2722-4AD1-B806-6776631C737B}" type="presParOf" srcId="{2BE64567-28C5-4842-9F1D-D75C1C3C83A7}" destId="{821D3990-CCE8-45A9-854B-9E60472DF86F}" srcOrd="0" destOrd="0" presId="urn:microsoft.com/office/officeart/2005/8/layout/vList5"/>
    <dgm:cxn modelId="{44C9C8C9-02EA-4FC8-87EF-00A05D7800AE}" type="presParOf" srcId="{2BE64567-28C5-4842-9F1D-D75C1C3C83A7}" destId="{FACC3618-83DB-4562-8E15-A5A91F69B627}" srcOrd="1" destOrd="0" presId="urn:microsoft.com/office/officeart/2005/8/layout/vList5"/>
    <dgm:cxn modelId="{C57D1FBB-D131-4418-A5B1-7E88976A2337}" type="presParOf" srcId="{C0F7B418-5C2B-496B-BFF1-743B5F7F0E42}" destId="{C15A6BFF-FDC9-447D-BEA7-D2BB42779195}" srcOrd="1" destOrd="0" presId="urn:microsoft.com/office/officeart/2005/8/layout/vList5"/>
    <dgm:cxn modelId="{BB0A9C46-D785-48D9-9AA6-7021AECF7578}" type="presParOf" srcId="{C0F7B418-5C2B-496B-BFF1-743B5F7F0E42}" destId="{3110008C-98A7-4D05-B7C8-AF3B4D9119B2}" srcOrd="2" destOrd="0" presId="urn:microsoft.com/office/officeart/2005/8/layout/vList5"/>
    <dgm:cxn modelId="{D1A34A1B-D156-4061-9094-0F8DE350AEA4}" type="presParOf" srcId="{3110008C-98A7-4D05-B7C8-AF3B4D9119B2}" destId="{42762862-3FA5-4928-8DBE-73DB5F2EBCDF}" srcOrd="0" destOrd="0" presId="urn:microsoft.com/office/officeart/2005/8/layout/vList5"/>
    <dgm:cxn modelId="{3544777F-ED8D-4573-81B5-49A44EA7B528}" type="presParOf" srcId="{3110008C-98A7-4D05-B7C8-AF3B4D9119B2}" destId="{4713BC16-9FA1-4F41-B474-8D1A607F2AE0}" srcOrd="1" destOrd="0" presId="urn:microsoft.com/office/officeart/2005/8/layout/vList5"/>
    <dgm:cxn modelId="{F2E7D7F9-6403-4D86-8C76-28F1E2D30FFE}" type="presParOf" srcId="{C0F7B418-5C2B-496B-BFF1-743B5F7F0E42}" destId="{D0E847E9-70BD-403C-A584-5BD196B2C696}" srcOrd="3" destOrd="0" presId="urn:microsoft.com/office/officeart/2005/8/layout/vList5"/>
    <dgm:cxn modelId="{5746AAEC-1BDF-40A9-B329-F0964DC6DB8E}" type="presParOf" srcId="{C0F7B418-5C2B-496B-BFF1-743B5F7F0E42}" destId="{F2708C27-2339-4208-B20D-C1D1D676DB37}" srcOrd="4" destOrd="0" presId="urn:microsoft.com/office/officeart/2005/8/layout/vList5"/>
    <dgm:cxn modelId="{F9C6B81E-58A3-41BE-B0CD-2BEA0B9CC660}" type="presParOf" srcId="{F2708C27-2339-4208-B20D-C1D1D676DB37}" destId="{1325CD32-409A-4E1C-AABC-0C08BF8EDD5F}" srcOrd="0" destOrd="0" presId="urn:microsoft.com/office/officeart/2005/8/layout/vList5"/>
    <dgm:cxn modelId="{2CA51E0F-F9D4-4288-9702-C127A94EC718}" type="presParOf" srcId="{F2708C27-2339-4208-B20D-C1D1D676DB37}" destId="{E2A11637-176E-4886-856F-7FE0EF12803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C3618-83DB-4562-8E15-A5A91F69B627}">
      <dsp:nvSpPr>
        <dsp:cNvPr id="0" name=""/>
        <dsp:cNvSpPr/>
      </dsp:nvSpPr>
      <dsp:spPr>
        <a:xfrm rot="5400000">
          <a:off x="6821152" y="-2700337"/>
          <a:ext cx="1280702" cy="702259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GB" sz="1800" kern="1200" dirty="0" err="1"/>
            <a:t>AlexNet</a:t>
          </a:r>
          <a:endParaRPr lang="en-GB" sz="1800" kern="1200" dirty="0"/>
        </a:p>
        <a:p>
          <a:pPr marL="171450" lvl="1" indent="-171450" algn="l" defTabSz="800100">
            <a:lnSpc>
              <a:spcPct val="90000"/>
            </a:lnSpc>
            <a:spcBef>
              <a:spcPct val="0"/>
            </a:spcBef>
            <a:spcAft>
              <a:spcPct val="15000"/>
            </a:spcAft>
            <a:buChar char="•"/>
          </a:pPr>
          <a:r>
            <a:rPr lang="en-GB" sz="1800" b="0" i="0" kern="1200" dirty="0"/>
            <a:t>VGG</a:t>
          </a:r>
          <a:endParaRPr lang="en-GB" sz="1800" kern="1200" dirty="0"/>
        </a:p>
        <a:p>
          <a:pPr marL="171450" lvl="1" indent="-171450" algn="l" defTabSz="800100">
            <a:lnSpc>
              <a:spcPct val="90000"/>
            </a:lnSpc>
            <a:spcBef>
              <a:spcPct val="0"/>
            </a:spcBef>
            <a:spcAft>
              <a:spcPct val="15000"/>
            </a:spcAft>
            <a:buChar char="•"/>
          </a:pPr>
          <a:r>
            <a:rPr lang="en-GB" sz="1800" b="0" i="0" kern="1200"/>
            <a:t>GooLeNet</a:t>
          </a:r>
          <a:endParaRPr lang="en-GB" sz="1800" kern="1200" dirty="0"/>
        </a:p>
        <a:p>
          <a:pPr marL="171450" lvl="1" indent="-171450" algn="l" defTabSz="800100">
            <a:lnSpc>
              <a:spcPct val="90000"/>
            </a:lnSpc>
            <a:spcBef>
              <a:spcPct val="0"/>
            </a:spcBef>
            <a:spcAft>
              <a:spcPct val="15000"/>
            </a:spcAft>
            <a:buChar char="•"/>
          </a:pPr>
          <a:r>
            <a:rPr lang="en-GB" sz="1800" b="0" i="0" kern="1200" dirty="0" err="1"/>
            <a:t>ResNet</a:t>
          </a:r>
          <a:endParaRPr lang="en-GB" sz="1800" kern="1200" dirty="0"/>
        </a:p>
      </dsp:txBody>
      <dsp:txXfrm rot="-5400000">
        <a:off x="3950208" y="233126"/>
        <a:ext cx="6960073" cy="1155664"/>
      </dsp:txXfrm>
    </dsp:sp>
    <dsp:sp modelId="{821D3990-CCE8-45A9-854B-9E60472DF86F}">
      <dsp:nvSpPr>
        <dsp:cNvPr id="0" name=""/>
        <dsp:cNvSpPr/>
      </dsp:nvSpPr>
      <dsp:spPr>
        <a:xfrm>
          <a:off x="0" y="2425"/>
          <a:ext cx="3950208" cy="16008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GB" sz="4700" b="0" i="0" kern="1200" dirty="0"/>
            <a:t>Best known</a:t>
          </a:r>
          <a:endParaRPr lang="en-GB" sz="4700" kern="1200" dirty="0"/>
        </a:p>
      </dsp:txBody>
      <dsp:txXfrm>
        <a:off x="78148" y="80573"/>
        <a:ext cx="3793912" cy="1444582"/>
      </dsp:txXfrm>
    </dsp:sp>
    <dsp:sp modelId="{4713BC16-9FA1-4F41-B474-8D1A607F2AE0}">
      <dsp:nvSpPr>
        <dsp:cNvPr id="0" name=""/>
        <dsp:cNvSpPr/>
      </dsp:nvSpPr>
      <dsp:spPr>
        <a:xfrm rot="5400000">
          <a:off x="6821152" y="-1027509"/>
          <a:ext cx="1280702" cy="702259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endParaRPr lang="en-GB" sz="1800" kern="1200" dirty="0"/>
        </a:p>
        <a:p>
          <a:pPr marL="171450" lvl="1" indent="-171450" algn="l" defTabSz="800100">
            <a:lnSpc>
              <a:spcPct val="90000"/>
            </a:lnSpc>
            <a:spcBef>
              <a:spcPct val="0"/>
            </a:spcBef>
            <a:spcAft>
              <a:spcPct val="15000"/>
            </a:spcAft>
            <a:buChar char="•"/>
          </a:pPr>
          <a:r>
            <a:rPr lang="en-GB" sz="1800" b="0" i="0" kern="1200"/>
            <a:t>MobileNets</a:t>
          </a:r>
          <a:endParaRPr lang="en-GB" sz="1800" kern="1200" dirty="0"/>
        </a:p>
        <a:p>
          <a:pPr marL="171450" lvl="1" indent="-171450" algn="l" defTabSz="800100">
            <a:lnSpc>
              <a:spcPct val="90000"/>
            </a:lnSpc>
            <a:spcBef>
              <a:spcPct val="0"/>
            </a:spcBef>
            <a:spcAft>
              <a:spcPct val="15000"/>
            </a:spcAft>
            <a:buChar char="•"/>
          </a:pPr>
          <a:r>
            <a:rPr lang="en-GB" sz="1800" b="0" i="0" kern="1200" dirty="0" err="1"/>
            <a:t>EfficientNet</a:t>
          </a:r>
          <a:endParaRPr lang="en-GB" sz="1800" kern="1200" dirty="0"/>
        </a:p>
        <a:p>
          <a:pPr marL="171450" lvl="1" indent="-171450" algn="l" defTabSz="800100">
            <a:lnSpc>
              <a:spcPct val="90000"/>
            </a:lnSpc>
            <a:spcBef>
              <a:spcPct val="0"/>
            </a:spcBef>
            <a:spcAft>
              <a:spcPct val="15000"/>
            </a:spcAft>
            <a:buChar char="•"/>
          </a:pPr>
          <a:r>
            <a:rPr lang="en-GB" sz="1800" kern="1200" dirty="0" err="1"/>
            <a:t>SuffleNet</a:t>
          </a:r>
          <a:endParaRPr lang="en-GB" sz="1800" kern="1200" dirty="0"/>
        </a:p>
      </dsp:txBody>
      <dsp:txXfrm rot="-5400000">
        <a:off x="3950208" y="1905954"/>
        <a:ext cx="6960073" cy="1155664"/>
      </dsp:txXfrm>
    </dsp:sp>
    <dsp:sp modelId="{42762862-3FA5-4928-8DBE-73DB5F2EBCDF}">
      <dsp:nvSpPr>
        <dsp:cNvPr id="0" name=""/>
        <dsp:cNvSpPr/>
      </dsp:nvSpPr>
      <dsp:spPr>
        <a:xfrm>
          <a:off x="0" y="1683347"/>
          <a:ext cx="3950208" cy="16008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GB" sz="4700" b="0" i="0" kern="1200" dirty="0"/>
            <a:t>Efficient nets</a:t>
          </a:r>
          <a:endParaRPr lang="en-GB" sz="4700" kern="1200" dirty="0"/>
        </a:p>
      </dsp:txBody>
      <dsp:txXfrm>
        <a:off x="78148" y="1761495"/>
        <a:ext cx="3793912" cy="1444582"/>
      </dsp:txXfrm>
    </dsp:sp>
    <dsp:sp modelId="{E2A11637-176E-4886-856F-7FE0EF128034}">
      <dsp:nvSpPr>
        <dsp:cNvPr id="0" name=""/>
        <dsp:cNvSpPr/>
      </dsp:nvSpPr>
      <dsp:spPr>
        <a:xfrm rot="5400000">
          <a:off x="6821152" y="653413"/>
          <a:ext cx="1280702" cy="7022592"/>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GB" sz="1800" kern="1200" dirty="0" err="1"/>
            <a:t>SENet</a:t>
          </a:r>
          <a:endParaRPr lang="en-GB" sz="1800" kern="1200" dirty="0"/>
        </a:p>
        <a:p>
          <a:pPr marL="171450" lvl="1" indent="-171450" algn="l" defTabSz="800100">
            <a:lnSpc>
              <a:spcPct val="90000"/>
            </a:lnSpc>
            <a:spcBef>
              <a:spcPct val="0"/>
            </a:spcBef>
            <a:spcAft>
              <a:spcPct val="15000"/>
            </a:spcAft>
            <a:buChar char="•"/>
          </a:pPr>
          <a:r>
            <a:rPr lang="en-GB" sz="1800" kern="1200" dirty="0" err="1"/>
            <a:t>WideResNet</a:t>
          </a:r>
          <a:endParaRPr lang="en-GB" sz="1800" kern="1200" dirty="0"/>
        </a:p>
        <a:p>
          <a:pPr marL="171450" lvl="1" indent="-171450" algn="l" defTabSz="800100">
            <a:lnSpc>
              <a:spcPct val="90000"/>
            </a:lnSpc>
            <a:spcBef>
              <a:spcPct val="0"/>
            </a:spcBef>
            <a:spcAft>
              <a:spcPct val="15000"/>
            </a:spcAft>
            <a:buChar char="•"/>
          </a:pPr>
          <a:r>
            <a:rPr lang="en-GB" sz="1800" b="0" i="0" kern="1200" dirty="0" err="1"/>
            <a:t>DenseNet</a:t>
          </a:r>
          <a:endParaRPr lang="en-GB" sz="1800" kern="1200" dirty="0"/>
        </a:p>
        <a:p>
          <a:pPr marL="171450" lvl="1" indent="-171450" algn="l" defTabSz="800100">
            <a:lnSpc>
              <a:spcPct val="90000"/>
            </a:lnSpc>
            <a:spcBef>
              <a:spcPct val="0"/>
            </a:spcBef>
            <a:spcAft>
              <a:spcPct val="15000"/>
            </a:spcAft>
            <a:buChar char="•"/>
          </a:pPr>
          <a:r>
            <a:rPr lang="en-GB" sz="1800" b="0" i="0" kern="1200" dirty="0" err="1"/>
            <a:t>NasNet</a:t>
          </a:r>
          <a:endParaRPr lang="en-GB" sz="1800" kern="1200" dirty="0"/>
        </a:p>
      </dsp:txBody>
      <dsp:txXfrm rot="-5400000">
        <a:off x="3950208" y="3586877"/>
        <a:ext cx="6960073" cy="1155664"/>
      </dsp:txXfrm>
    </dsp:sp>
    <dsp:sp modelId="{1325CD32-409A-4E1C-AABC-0C08BF8EDD5F}">
      <dsp:nvSpPr>
        <dsp:cNvPr id="0" name=""/>
        <dsp:cNvSpPr/>
      </dsp:nvSpPr>
      <dsp:spPr>
        <a:xfrm>
          <a:off x="0" y="3364270"/>
          <a:ext cx="3950208" cy="16008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GB" sz="4700" kern="1200" dirty="0"/>
            <a:t>Also..</a:t>
          </a:r>
        </a:p>
      </dsp:txBody>
      <dsp:txXfrm>
        <a:off x="78148" y="3442418"/>
        <a:ext cx="3793912" cy="144458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7T13:51:28.420"/>
    </inkml:context>
    <inkml:brush xml:id="br0">
      <inkml:brushProperty name="width" value="0.05" units="cm"/>
      <inkml:brushProperty name="height" value="0.0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7T13:51:28.421"/>
    </inkml:context>
    <inkml:brush xml:id="br0">
      <inkml:brushProperty name="width" value="0.05" units="cm"/>
      <inkml:brushProperty name="height" value="0.05" units="cm"/>
    </inkml:brush>
  </inkml:definitions>
  <inkml:trace contextRef="#ctx0" brushRef="#br0">1 0 24575,'3'0'0,"5"0"0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7T13:51:28.422"/>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577683-115A-4559-81A7-C3EE2510DD64}" type="datetimeFigureOut">
              <a:rPr lang="en-GB" smtClean="0"/>
              <a:t>27/11/2023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876726-8F96-499A-913E-23FBA6070DEA}" type="slidenum">
              <a:rPr lang="en-GB" smtClean="0"/>
              <a:t>‹#›</a:t>
            </a:fld>
            <a:endParaRPr lang="en-GB"/>
          </a:p>
        </p:txBody>
      </p:sp>
    </p:spTree>
    <p:extLst>
      <p:ext uri="{BB962C8B-B14F-4D97-AF65-F5344CB8AC3E}">
        <p14:creationId xmlns:p14="http://schemas.microsoft.com/office/powerpoint/2010/main" val="232304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Perception is a big deal and is currently one of the biggest bottlenecks for applications such as robotics, self driving cars or surveillance (pandas only).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How many parameters are in the first convolution layer of a CNN that is trained using 50 x 50 RGB images and 8 filters of size 5 * 5?
https://www.polleverywhere.com/multiple_choice_polls/HOTPgziAsI2P2YktiCwtE?state=opened&amp;flow=Default&amp;onscreen=persist</a:t>
            </a:r>
            <a:endParaRPr lang="en-GB"/>
          </a:p>
        </p:txBody>
      </p:sp>
      <p:sp>
        <p:nvSpPr>
          <p:cNvPr id="4" name="Slide Number Placeholder 3"/>
          <p:cNvSpPr>
            <a:spLocks noGrp="1"/>
          </p:cNvSpPr>
          <p:nvPr>
            <p:ph type="sldNum" sz="quarter" idx="5"/>
          </p:nvPr>
        </p:nvSpPr>
        <p:spPr/>
        <p:txBody>
          <a:bodyPr/>
          <a:lstStyle/>
          <a:p>
            <a:fld id="{A5876726-8F96-499A-913E-23FBA6070DEA}" type="slidenum">
              <a:rPr lang="en-GB" smtClean="0"/>
              <a:t>47</a:t>
            </a:fld>
            <a:endParaRPr lang="en-GB"/>
          </a:p>
        </p:txBody>
      </p:sp>
      <p:sp>
        <p:nvSpPr>
          <p:cNvPr id="5" name="TextBox 4">
            <a:extLst>
              <a:ext uri="{FF2B5EF4-FFF2-40B4-BE49-F238E27FC236}">
                <a16:creationId xmlns:a16="http://schemas.microsoft.com/office/drawing/2014/main" id="{04C9980C-2212-4886-0CB9-6060ECC70460}"/>
              </a:ext>
            </a:extLst>
          </p:cNvPr>
          <p:cNvSpPr txBox="1"/>
          <p:nvPr/>
        </p:nvSpPr>
        <p:spPr>
          <a:xfrm>
            <a:off x="0" y="0"/>
            <a:ext cx="3810000" cy="1270000"/>
          </a:xfrm>
          <a:prstGeom prst="rect">
            <a:avLst/>
          </a:prstGeom>
          <a:noFill/>
        </p:spPr>
        <p:txBody>
          <a:bodyPr vert="horz" rtlCol="0">
            <a:spAutoFit/>
          </a:bodyPr>
          <a:lstStyle/>
          <a:p>
            <a:endParaRPr lang="en-GB"/>
          </a:p>
        </p:txBody>
      </p:sp>
    </p:spTree>
    <p:extLst>
      <p:ext uri="{BB962C8B-B14F-4D97-AF65-F5344CB8AC3E}">
        <p14:creationId xmlns:p14="http://schemas.microsoft.com/office/powerpoint/2010/main" val="390845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Do not modify the notes in this section to avoid tampering with the Poll Everywhere activity.
More info at polleverywhere.com/support
What do feature maps represent in a convolutional neural network?
https://www.polleverywhere.com/multiple_choice_polls/ver8qBX3jW476f6XJMv8D?state=opened&amp;flow=Default&amp;onscreen=persist</a:t>
            </a:r>
            <a:endParaRPr lang="en-GB"/>
          </a:p>
        </p:txBody>
      </p:sp>
      <p:sp>
        <p:nvSpPr>
          <p:cNvPr id="4" name="Slide Number Placeholder 3"/>
          <p:cNvSpPr>
            <a:spLocks noGrp="1"/>
          </p:cNvSpPr>
          <p:nvPr>
            <p:ph type="sldNum" sz="quarter" idx="5"/>
          </p:nvPr>
        </p:nvSpPr>
        <p:spPr/>
        <p:txBody>
          <a:bodyPr/>
          <a:lstStyle/>
          <a:p>
            <a:fld id="{A5876726-8F96-499A-913E-23FBA6070DEA}" type="slidenum">
              <a:rPr lang="en-GB" smtClean="0"/>
              <a:t>53</a:t>
            </a:fld>
            <a:endParaRPr lang="en-GB"/>
          </a:p>
        </p:txBody>
      </p:sp>
      <p:sp>
        <p:nvSpPr>
          <p:cNvPr id="5" name="TextBox 4">
            <a:extLst>
              <a:ext uri="{FF2B5EF4-FFF2-40B4-BE49-F238E27FC236}">
                <a16:creationId xmlns:a16="http://schemas.microsoft.com/office/drawing/2014/main" id="{A6B3D68E-D527-12DB-383A-3384A47553C3}"/>
              </a:ext>
            </a:extLst>
          </p:cNvPr>
          <p:cNvSpPr txBox="1"/>
          <p:nvPr/>
        </p:nvSpPr>
        <p:spPr>
          <a:xfrm>
            <a:off x="0" y="0"/>
            <a:ext cx="3810000" cy="1270000"/>
          </a:xfrm>
          <a:prstGeom prst="rect">
            <a:avLst/>
          </a:prstGeom>
          <a:noFill/>
        </p:spPr>
        <p:txBody>
          <a:bodyPr vert="horz" rtlCol="0">
            <a:spAutoFit/>
          </a:bodyPr>
          <a:lstStyle/>
          <a:p>
            <a:endParaRPr lang="en-GB"/>
          </a:p>
        </p:txBody>
      </p:sp>
    </p:spTree>
    <p:extLst>
      <p:ext uri="{BB962C8B-B14F-4D97-AF65-F5344CB8AC3E}">
        <p14:creationId xmlns:p14="http://schemas.microsoft.com/office/powerpoint/2010/main" val="3061436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876726-8F96-499A-913E-23FBA6070DEA}" type="slidenum">
              <a:rPr lang="en-GB" smtClean="0"/>
              <a:t>54</a:t>
            </a:fld>
            <a:endParaRPr lang="en-GB"/>
          </a:p>
        </p:txBody>
      </p:sp>
    </p:spTree>
    <p:extLst>
      <p:ext uri="{BB962C8B-B14F-4D97-AF65-F5344CB8AC3E}">
        <p14:creationId xmlns:p14="http://schemas.microsoft.com/office/powerpoint/2010/main" val="2768209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Now a very quick history of ConvNets, it started in the 80s, Yann made them work in the 90s, then toronto scaled them up 2 years ago.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39E90563-4DB2-49C4-A1C4-95345C303081}" type="slidenum">
              <a:rPr lang="en-GB" smtClean="0"/>
              <a:pPr>
                <a:defRPr/>
              </a:pPr>
              <a:t>80</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a:solidFill>
                  <a:schemeClr val="dk1"/>
                </a:solidFill>
              </a:rPr>
              <a:t>I’ll first define object detection from a computer vision perspective with respect to other tasks such as classification which usually assumes predicting the class of the main object of an image, localization where you have to predict the class of the main object but also a tight bounding box around it. Now detection is similar to localization except that objects can be of any size and in any number (including zero). Segmentation goes one step beyond by labeling every pixel of an image. These are ordered by increasing difficulty, and you probably don’t need to go all the way to segmentation for many tasks.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876726-8F96-499A-913E-23FBA6070DEA}" type="slidenum">
              <a:rPr lang="en-GB" smtClean="0"/>
              <a:t>10</a:t>
            </a:fld>
            <a:endParaRPr lang="en-GB"/>
          </a:p>
        </p:txBody>
      </p:sp>
    </p:spTree>
    <p:extLst>
      <p:ext uri="{BB962C8B-B14F-4D97-AF65-F5344CB8AC3E}">
        <p14:creationId xmlns:p14="http://schemas.microsoft.com/office/powerpoint/2010/main" val="2897603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876726-8F96-499A-913E-23FBA6070DEA}" type="slidenum">
              <a:rPr lang="en-GB" smtClean="0"/>
              <a:t>16</a:t>
            </a:fld>
            <a:endParaRPr lang="en-GB"/>
          </a:p>
        </p:txBody>
      </p:sp>
    </p:spTree>
    <p:extLst>
      <p:ext uri="{BB962C8B-B14F-4D97-AF65-F5344CB8AC3E}">
        <p14:creationId xmlns:p14="http://schemas.microsoft.com/office/powerpoint/2010/main" val="119635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DCC5-F162-406C-9DAF-E8C6A1E2E2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E031C0D-AD5C-4357-A864-9937C0EC44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AA2470A-C9BB-402B-A377-B05EE248C08A}"/>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5" name="Footer Placeholder 4">
            <a:extLst>
              <a:ext uri="{FF2B5EF4-FFF2-40B4-BE49-F238E27FC236}">
                <a16:creationId xmlns:a16="http://schemas.microsoft.com/office/drawing/2014/main" id="{923C58B8-81A9-4B6A-B6F4-8583E4D6DD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949BEC-FE7E-4D5C-A3F3-F6C7A0155A25}"/>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71417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BEBB-16C3-46FF-A117-A74C4EED843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91E50FB-87B5-455B-8A7A-6FB59D2B1E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791642-A875-4A8F-B45A-17C7D2949DBA}"/>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5" name="Footer Placeholder 4">
            <a:extLst>
              <a:ext uri="{FF2B5EF4-FFF2-40B4-BE49-F238E27FC236}">
                <a16:creationId xmlns:a16="http://schemas.microsoft.com/office/drawing/2014/main" id="{D5FEA6DA-F68B-436E-8FBD-C276BE05E0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5E3E16-9B52-4134-878A-AFA240F242AE}"/>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3955076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D4C75E-7AB0-495A-A724-BFED45E703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0880F9A-9E7D-4613-8784-FBF2D47EB9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C9AC40-03C4-4842-BF61-3118DFE7E6DA}"/>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5" name="Footer Placeholder 4">
            <a:extLst>
              <a:ext uri="{FF2B5EF4-FFF2-40B4-BE49-F238E27FC236}">
                <a16:creationId xmlns:a16="http://schemas.microsoft.com/office/drawing/2014/main" id="{7560C227-0A1C-42A7-B26B-5C355625F9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EBC5DF-17FB-4575-B8AE-5D61E886DCA5}"/>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2586237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11123"/>
            <a:ext cx="10363200" cy="1546474"/>
          </a:xfrm>
          <a:prstGeom prst="rect">
            <a:avLst/>
          </a:prstGeom>
          <a:noFill/>
          <a:ln>
            <a:noFill/>
          </a:ln>
        </p:spPr>
        <p:txBody>
          <a:bodyPr lIns="91425" tIns="91425" rIns="91425" bIns="91425" anchor="b" anchorCtr="0"/>
          <a:lstStyle>
            <a:lvl1pPr lvl="0"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1pPr>
            <a:lvl2pPr lvl="1"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2pPr>
            <a:lvl3pPr lvl="2"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3pPr>
            <a:lvl4pPr lvl="3"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4pPr>
            <a:lvl5pPr lvl="4"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5pPr>
            <a:lvl6pPr lvl="5"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6pPr>
            <a:lvl7pPr lvl="6"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7pPr>
            <a:lvl8pPr lvl="7"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8pPr>
            <a:lvl9pPr lvl="8" algn="ctr" rtl="0">
              <a:spcBef>
                <a:spcPts val="0"/>
              </a:spcBef>
              <a:buClr>
                <a:schemeClr val="dk1"/>
              </a:buClr>
              <a:buSzPct val="100000"/>
              <a:buFont typeface="Arial"/>
              <a:buNone/>
              <a:defRPr sz="4800" b="1" i="0" u="none" strike="noStrike" cap="none">
                <a:solidFill>
                  <a:schemeClr val="dk1"/>
                </a:solidFill>
                <a:latin typeface="Arial"/>
                <a:ea typeface="Arial"/>
                <a:cs typeface="Arial"/>
                <a:sym typeface="Arial"/>
              </a:defRPr>
            </a:lvl9pPr>
          </a:lstStyle>
          <a:p>
            <a:endParaRPr/>
          </a:p>
        </p:txBody>
      </p:sp>
      <p:sp>
        <p:nvSpPr>
          <p:cNvPr id="10" name="Shape 10"/>
          <p:cNvSpPr txBox="1">
            <a:spLocks noGrp="1"/>
          </p:cNvSpPr>
          <p:nvPr>
            <p:ph type="subTitle" idx="1"/>
          </p:nvPr>
        </p:nvSpPr>
        <p:spPr>
          <a:xfrm>
            <a:off x="914400" y="3786738"/>
            <a:ext cx="10363200" cy="1046317"/>
          </a:xfrm>
          <a:prstGeom prst="rect">
            <a:avLst/>
          </a:prstGeom>
          <a:noFill/>
          <a:ln>
            <a:noFill/>
          </a:ln>
        </p:spPr>
        <p:txBody>
          <a:bodyPr lIns="91425" tIns="91425" rIns="91425" bIns="91425" anchor="t" anchorCtr="0"/>
          <a:lstStyle>
            <a:lvl1pPr lvl="0"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1pPr>
            <a:lvl2pPr lvl="1"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2pPr>
            <a:lvl3pPr lvl="2"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3pPr>
            <a:lvl4pPr lvl="3"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4pPr>
            <a:lvl5pPr lvl="4"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5pPr>
            <a:lvl6pPr lvl="5"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6pPr>
            <a:lvl7pPr lvl="6"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7pPr>
            <a:lvl8pPr lvl="7"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8pPr>
            <a:lvl9pPr lvl="8" algn="ctr" rtl="0">
              <a:lnSpc>
                <a:spcPct val="100000"/>
              </a:lnSpc>
              <a:spcBef>
                <a:spcPts val="0"/>
              </a:spcBef>
              <a:spcAft>
                <a:spcPts val="0"/>
              </a:spcAft>
              <a:buClr>
                <a:schemeClr val="dk2"/>
              </a:buClr>
              <a:buSzPct val="100000"/>
              <a:buFont typeface="Arial"/>
              <a:buNone/>
              <a:defRPr sz="30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1768062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3" name="Shape 13"/>
          <p:cNvSpPr txBox="1">
            <a:spLocks noGrp="1"/>
          </p:cNvSpPr>
          <p:nvPr>
            <p:ph type="body" idx="1"/>
          </p:nvPr>
        </p:nvSpPr>
        <p:spPr>
          <a:xfrm>
            <a:off x="609600" y="1600200"/>
            <a:ext cx="10972800" cy="4967574"/>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extLst>
      <p:ext uri="{BB962C8B-B14F-4D97-AF65-F5344CB8AC3E}">
        <p14:creationId xmlns:p14="http://schemas.microsoft.com/office/powerpoint/2010/main" val="2367177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548160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aption">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609600" y="5875079"/>
            <a:ext cx="10972800" cy="692693"/>
          </a:xfrm>
          <a:prstGeom prst="rect">
            <a:avLst/>
          </a:prstGeom>
          <a:noFill/>
          <a:ln>
            <a:noFill/>
          </a:ln>
        </p:spPr>
        <p:txBody>
          <a:bodyPr lIns="91425" tIns="91425" rIns="91425" bIns="91425" anchor="t" anchorCtr="0"/>
          <a:lstStyle>
            <a:lvl1pPr lvl="0" algn="ctr" rtl="0">
              <a:lnSpc>
                <a:spcPct val="100000"/>
              </a:lnSpc>
              <a:spcBef>
                <a:spcPts val="360"/>
              </a:spcBef>
              <a:spcAft>
                <a:spcPts val="0"/>
              </a:spcAft>
              <a:buClr>
                <a:schemeClr val="dk1"/>
              </a:buClr>
              <a:buSzPct val="100000"/>
              <a:buFont typeface="Arial"/>
              <a:buChar char="●"/>
              <a:defRPr sz="1800">
                <a:solidFill>
                  <a:schemeClr val="dk1"/>
                </a:solidFill>
              </a:defRPr>
            </a:lvl1pPr>
            <a:lvl2pPr lvl="1"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lvl="2" algn="ctr" rtl="0">
              <a:lnSpc>
                <a:spcPct val="100000"/>
              </a:lnSpc>
              <a:spcBef>
                <a:spcPts val="360"/>
              </a:spcBef>
              <a:spcAft>
                <a:spcPts val="0"/>
              </a:spcAft>
              <a:buClr>
                <a:schemeClr val="dk1"/>
              </a:buClr>
              <a:buSzPct val="100000"/>
              <a:buFont typeface="Wingdings"/>
              <a:buChar char="§"/>
              <a:defRPr sz="1800">
                <a:solidFill>
                  <a:schemeClr val="dk1"/>
                </a:solidFill>
              </a:defRPr>
            </a:lvl3pPr>
            <a:lvl4pPr lvl="3" algn="ctr" rtl="0">
              <a:lnSpc>
                <a:spcPct val="100000"/>
              </a:lnSpc>
              <a:spcBef>
                <a:spcPts val="360"/>
              </a:spcBef>
              <a:spcAft>
                <a:spcPts val="0"/>
              </a:spcAft>
              <a:buClr>
                <a:schemeClr val="dk1"/>
              </a:buClr>
              <a:buSzPct val="100000"/>
              <a:buFont typeface="Arial"/>
              <a:buChar char="●"/>
              <a:defRPr sz="1800">
                <a:solidFill>
                  <a:schemeClr val="dk1"/>
                </a:solidFill>
              </a:defRPr>
            </a:lvl4pPr>
            <a:lvl5pPr lvl="4"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lvl="5" algn="ctr" rtl="0">
              <a:lnSpc>
                <a:spcPct val="100000"/>
              </a:lnSpc>
              <a:spcBef>
                <a:spcPts val="360"/>
              </a:spcBef>
              <a:spcAft>
                <a:spcPts val="0"/>
              </a:spcAft>
              <a:buClr>
                <a:schemeClr val="dk1"/>
              </a:buClr>
              <a:buSzPct val="100000"/>
              <a:buFont typeface="Wingdings"/>
              <a:buChar char="§"/>
              <a:defRPr sz="1800">
                <a:solidFill>
                  <a:schemeClr val="dk1"/>
                </a:solidFill>
              </a:defRPr>
            </a:lvl6pPr>
            <a:lvl7pPr lvl="6" algn="ctr" rtl="0">
              <a:lnSpc>
                <a:spcPct val="100000"/>
              </a:lnSpc>
              <a:spcBef>
                <a:spcPts val="360"/>
              </a:spcBef>
              <a:spcAft>
                <a:spcPts val="0"/>
              </a:spcAft>
              <a:buClr>
                <a:schemeClr val="dk1"/>
              </a:buClr>
              <a:buSzPct val="100000"/>
              <a:buFont typeface="Arial"/>
              <a:buChar char="●"/>
              <a:defRPr sz="1800">
                <a:solidFill>
                  <a:schemeClr val="dk1"/>
                </a:solidFill>
              </a:defRPr>
            </a:lvl7pPr>
            <a:lvl8pPr lvl="7"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lvl="8"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extLst>
      <p:ext uri="{BB962C8B-B14F-4D97-AF65-F5344CB8AC3E}">
        <p14:creationId xmlns:p14="http://schemas.microsoft.com/office/powerpoint/2010/main" val="1778600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2"/>
        <p:cNvGrpSpPr/>
        <p:nvPr/>
      </p:nvGrpSpPr>
      <p:grpSpPr>
        <a:xfrm>
          <a:off x="0" y="0"/>
          <a:ext cx="0" cy="0"/>
          <a:chOff x="0" y="0"/>
          <a:chExt cx="0" cy="0"/>
        </a:xfrm>
      </p:grpSpPr>
    </p:spTree>
    <p:extLst>
      <p:ext uri="{BB962C8B-B14F-4D97-AF65-F5344CB8AC3E}">
        <p14:creationId xmlns:p14="http://schemas.microsoft.com/office/powerpoint/2010/main" val="1828978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552961" y="248204"/>
            <a:ext cx="9952844" cy="1038868"/>
          </a:xfrm>
          <a:prstGeom prst="rect">
            <a:avLst/>
          </a:prstGeom>
          <a:noFill/>
          <a:ln>
            <a:noFill/>
          </a:ln>
        </p:spPr>
        <p:txBody>
          <a:bodyPr lIns="82925" tIns="82925" rIns="82925" bIns="82925" anchor="b" anchorCtr="0"/>
          <a:lstStyle>
            <a:lvl1pPr lvl="0">
              <a:spcBef>
                <a:spcPts val="0"/>
              </a:spcBef>
              <a:buNone/>
              <a:defRPr/>
            </a:lvl1pPr>
          </a:lstStyle>
          <a:p>
            <a:endParaRPr/>
          </a:p>
        </p:txBody>
      </p:sp>
      <p:sp>
        <p:nvSpPr>
          <p:cNvPr id="25" name="Shape 25"/>
          <p:cNvSpPr txBox="1">
            <a:spLocks noGrp="1"/>
          </p:cNvSpPr>
          <p:nvPr>
            <p:ph type="subTitle" idx="1"/>
          </p:nvPr>
        </p:nvSpPr>
        <p:spPr>
          <a:xfrm>
            <a:off x="552961" y="1455592"/>
            <a:ext cx="9952844" cy="3608443"/>
          </a:xfrm>
          <a:prstGeom prst="rect">
            <a:avLst/>
          </a:prstGeom>
          <a:noFill/>
          <a:ln>
            <a:noFill/>
          </a:ln>
        </p:spPr>
        <p:txBody>
          <a:bodyPr lIns="82925" tIns="82925" rIns="82925" bIns="82925" anchor="t" anchorCtr="0"/>
          <a:lstStyle>
            <a:lvl1pPr lvl="0">
              <a:spcBef>
                <a:spcPts val="0"/>
              </a:spcBef>
              <a:buSzPct val="100000"/>
              <a:defRPr sz="1300"/>
            </a:lvl1pPr>
            <a:lvl2pPr lvl="1">
              <a:spcBef>
                <a:spcPts val="0"/>
              </a:spcBef>
              <a:buSzPct val="100000"/>
              <a:defRPr sz="1300"/>
            </a:lvl2pPr>
            <a:lvl3pPr lvl="2">
              <a:spcBef>
                <a:spcPts val="0"/>
              </a:spcBef>
              <a:buSzPct val="100000"/>
              <a:defRPr sz="1300"/>
            </a:lvl3pPr>
            <a:lvl4pPr lvl="3">
              <a:spcBef>
                <a:spcPts val="0"/>
              </a:spcBef>
              <a:buSzPct val="100000"/>
              <a:defRPr sz="1300"/>
            </a:lvl4pPr>
            <a:lvl5pPr lvl="4">
              <a:spcBef>
                <a:spcPts val="0"/>
              </a:spcBef>
              <a:buSzPct val="100000"/>
              <a:defRPr sz="1300"/>
            </a:lvl5pPr>
            <a:lvl6pPr lvl="5">
              <a:spcBef>
                <a:spcPts val="0"/>
              </a:spcBef>
              <a:buSzPct val="100000"/>
              <a:defRPr sz="1300"/>
            </a:lvl6pPr>
            <a:lvl7pPr lvl="6">
              <a:spcBef>
                <a:spcPts val="0"/>
              </a:spcBef>
              <a:buSzPct val="100000"/>
              <a:defRPr sz="1300"/>
            </a:lvl7pPr>
            <a:lvl8pPr lvl="7">
              <a:spcBef>
                <a:spcPts val="0"/>
              </a:spcBef>
              <a:buSzPct val="100000"/>
              <a:defRPr sz="1300"/>
            </a:lvl8pPr>
            <a:lvl9pPr lvl="8">
              <a:spcBef>
                <a:spcPts val="0"/>
              </a:spcBef>
              <a:buSzPct val="100000"/>
              <a:defRPr sz="1300"/>
            </a:lvl9pPr>
          </a:lstStyle>
          <a:p>
            <a:endParaRPr/>
          </a:p>
        </p:txBody>
      </p:sp>
    </p:spTree>
    <p:extLst>
      <p:ext uri="{BB962C8B-B14F-4D97-AF65-F5344CB8AC3E}">
        <p14:creationId xmlns:p14="http://schemas.microsoft.com/office/powerpoint/2010/main" val="2653359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007F"/>
                </a:solidFill>
                <a:latin typeface="Arial"/>
                <a:cs typeface="Arial"/>
              </a:defRPr>
            </a:lvl1pPr>
          </a:lstStyle>
          <a:p>
            <a:endParaRPr/>
          </a:p>
        </p:txBody>
      </p:sp>
      <p:sp>
        <p:nvSpPr>
          <p:cNvPr id="3" name="Holder 3"/>
          <p:cNvSpPr>
            <a:spLocks noGrp="1"/>
          </p:cNvSpPr>
          <p:nvPr>
            <p:ph sz="half" idx="2"/>
          </p:nvPr>
        </p:nvSpPr>
        <p:spPr>
          <a:xfrm>
            <a:off x="609600" y="1577340"/>
            <a:ext cx="5303520" cy="4616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481037" y="1514966"/>
            <a:ext cx="4492921" cy="338554"/>
          </a:xfrm>
          <a:prstGeom prst="rect">
            <a:avLst/>
          </a:prstGeom>
        </p:spPr>
        <p:txBody>
          <a:bodyPr wrap="square" lIns="0" tIns="0" rIns="0" bIns="0">
            <a:spAutoFit/>
          </a:bodyPr>
          <a:lstStyle>
            <a:lvl1pPr>
              <a:defRPr sz="2200" b="0" i="0">
                <a:solidFill>
                  <a:schemeClr val="tx1"/>
                </a:solidFill>
                <a:latin typeface="Arial"/>
                <a:cs typeface="Arial"/>
              </a:defRPr>
            </a:lvl1pPr>
          </a:lstStyle>
          <a:p>
            <a:endParaRPr/>
          </a:p>
        </p:txBody>
      </p:sp>
      <p:sp>
        <p:nvSpPr>
          <p:cNvPr id="5" name="Holder 5"/>
          <p:cNvSpPr>
            <a:spLocks noGrp="1"/>
          </p:cNvSpPr>
          <p:nvPr>
            <p:ph type="ftr" sz="quarter" idx="5"/>
          </p:nvPr>
        </p:nvSpPr>
        <p:spPr>
          <a:xfrm>
            <a:off x="10522892" y="6593826"/>
            <a:ext cx="1193096" cy="230521"/>
          </a:xfrm>
          <a:prstGeom prst="rect">
            <a:avLst/>
          </a:prstGeom>
        </p:spPr>
        <p:txBody>
          <a:bodyPr lIns="0" tIns="0" rIns="0" bIns="0"/>
          <a:lstStyle>
            <a:lvl1pPr marL="11520">
              <a:lnSpc>
                <a:spcPct val="100000"/>
              </a:lnSpc>
              <a:defRPr sz="1600" b="1" i="0">
                <a:solidFill>
                  <a:schemeClr val="tx1"/>
                </a:solidFill>
                <a:latin typeface="Arial"/>
                <a:cs typeface="Arial"/>
              </a:defRPr>
            </a:lvl1pPr>
          </a:lstStyle>
          <a:p>
            <a:r>
              <a:rPr lang="en-GB" spc="82" dirty="0" err="1"/>
              <a:t>R</a:t>
            </a:r>
            <a:r>
              <a:rPr lang="en-GB" spc="118" dirty="0" err="1"/>
              <a:t>a</a:t>
            </a:r>
            <a:r>
              <a:rPr lang="en-GB" spc="41" dirty="0" err="1"/>
              <a:t>n</a:t>
            </a:r>
            <a:r>
              <a:rPr lang="en-GB" spc="132" dirty="0" err="1"/>
              <a:t>z</a:t>
            </a:r>
            <a:r>
              <a:rPr lang="en-GB" spc="118" dirty="0" err="1"/>
              <a:t>a</a:t>
            </a:r>
            <a:r>
              <a:rPr lang="en-GB" spc="45" dirty="0" err="1"/>
              <a:t>t</a:t>
            </a:r>
            <a:r>
              <a:rPr lang="en-GB" spc="-100" dirty="0" err="1"/>
              <a:t>o</a:t>
            </a:r>
            <a:endParaRPr lang="en-GB" spc="-100" dirty="0"/>
          </a:p>
        </p:txBody>
      </p:sp>
      <p:sp>
        <p:nvSpPr>
          <p:cNvPr id="6" name="Holder 6"/>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11/27/2023</a:t>
            </a:fld>
            <a:endParaRPr lang="en-US"/>
          </a:p>
        </p:txBody>
      </p:sp>
      <p:sp>
        <p:nvSpPr>
          <p:cNvPr id="7" name="Holder 7"/>
          <p:cNvSpPr>
            <a:spLocks noGrp="1"/>
          </p:cNvSpPr>
          <p:nvPr>
            <p:ph type="sldNum" sz="quarter" idx="7"/>
          </p:nvPr>
        </p:nvSpPr>
        <p:spPr>
          <a:xfrm>
            <a:off x="11221553" y="6253281"/>
            <a:ext cx="385415" cy="184417"/>
          </a:xfrm>
          <a:prstGeom prst="rect">
            <a:avLst/>
          </a:prstGeom>
        </p:spPr>
        <p:txBody>
          <a:bodyPr lIns="0" tIns="0" rIns="0" bIns="0"/>
          <a:lstStyle>
            <a:lvl1pPr marL="185475">
              <a:lnSpc>
                <a:spcPct val="100000"/>
              </a:lnSpc>
              <a:defRPr sz="1300" b="0" i="0">
                <a:solidFill>
                  <a:schemeClr val="tx1"/>
                </a:solidFill>
                <a:latin typeface="Times New Roman"/>
                <a:cs typeface="Times New Roman"/>
              </a:defRPr>
            </a:lvl1pPr>
          </a:lstStyle>
          <a:p>
            <a:fld id="{81D60167-4931-47E6-BA6A-407CBD079E47}" type="slidenum">
              <a:rPr lang="en-GB" smtClean="0"/>
              <a:pPr/>
              <a:t>‹#›</a:t>
            </a:fld>
            <a:endParaRPr lang="en-GB" dirty="0"/>
          </a:p>
        </p:txBody>
      </p:sp>
    </p:spTree>
    <p:extLst>
      <p:ext uri="{BB962C8B-B14F-4D97-AF65-F5344CB8AC3E}">
        <p14:creationId xmlns:p14="http://schemas.microsoft.com/office/powerpoint/2010/main" val="451314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00007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10522892" y="6593826"/>
            <a:ext cx="1193096" cy="230521"/>
          </a:xfrm>
          <a:prstGeom prst="rect">
            <a:avLst/>
          </a:prstGeom>
        </p:spPr>
        <p:txBody>
          <a:bodyPr lIns="0" tIns="0" rIns="0" bIns="0"/>
          <a:lstStyle>
            <a:lvl1pPr marL="11520">
              <a:lnSpc>
                <a:spcPct val="100000"/>
              </a:lnSpc>
              <a:defRPr sz="1600" b="1" i="0">
                <a:solidFill>
                  <a:schemeClr val="tx1"/>
                </a:solidFill>
                <a:latin typeface="Arial"/>
                <a:cs typeface="Arial"/>
              </a:defRPr>
            </a:lvl1pPr>
          </a:lstStyle>
          <a:p>
            <a:r>
              <a:rPr lang="en-GB" spc="82" dirty="0" err="1"/>
              <a:t>R</a:t>
            </a:r>
            <a:r>
              <a:rPr lang="en-GB" spc="118" dirty="0" err="1"/>
              <a:t>a</a:t>
            </a:r>
            <a:r>
              <a:rPr lang="en-GB" spc="41" dirty="0" err="1"/>
              <a:t>n</a:t>
            </a:r>
            <a:r>
              <a:rPr lang="en-GB" spc="132" dirty="0" err="1"/>
              <a:t>z</a:t>
            </a:r>
            <a:r>
              <a:rPr lang="en-GB" spc="118" dirty="0" err="1"/>
              <a:t>a</a:t>
            </a:r>
            <a:r>
              <a:rPr lang="en-GB" spc="45" dirty="0" err="1"/>
              <a:t>t</a:t>
            </a:r>
            <a:r>
              <a:rPr lang="en-GB" spc="-100" dirty="0" err="1"/>
              <a:t>o</a:t>
            </a:r>
            <a:endParaRPr lang="en-GB" spc="-100" dirty="0"/>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11/27/2023</a:t>
            </a:fld>
            <a:endParaRPr lang="en-US"/>
          </a:p>
        </p:txBody>
      </p:sp>
      <p:sp>
        <p:nvSpPr>
          <p:cNvPr id="6" name="Holder 6"/>
          <p:cNvSpPr>
            <a:spLocks noGrp="1"/>
          </p:cNvSpPr>
          <p:nvPr>
            <p:ph type="sldNum" sz="quarter" idx="7"/>
          </p:nvPr>
        </p:nvSpPr>
        <p:spPr>
          <a:xfrm>
            <a:off x="11221553" y="6253281"/>
            <a:ext cx="385415" cy="184417"/>
          </a:xfrm>
          <a:prstGeom prst="rect">
            <a:avLst/>
          </a:prstGeom>
        </p:spPr>
        <p:txBody>
          <a:bodyPr lIns="0" tIns="0" rIns="0" bIns="0"/>
          <a:lstStyle>
            <a:lvl1pPr marL="185475">
              <a:lnSpc>
                <a:spcPct val="100000"/>
              </a:lnSpc>
              <a:defRPr sz="1300" b="0" i="0">
                <a:solidFill>
                  <a:schemeClr val="tx1"/>
                </a:solidFill>
                <a:latin typeface="Times New Roman"/>
                <a:cs typeface="Times New Roman"/>
              </a:defRPr>
            </a:lvl1pPr>
          </a:lstStyle>
          <a:p>
            <a:fld id="{81D60167-4931-47E6-BA6A-407CBD079E47}" type="slidenum">
              <a:rPr lang="en-GB" smtClean="0"/>
              <a:pPr/>
              <a:t>‹#›</a:t>
            </a:fld>
            <a:endParaRPr lang="en-GB" dirty="0"/>
          </a:p>
        </p:txBody>
      </p:sp>
    </p:spTree>
    <p:extLst>
      <p:ext uri="{BB962C8B-B14F-4D97-AF65-F5344CB8AC3E}">
        <p14:creationId xmlns:p14="http://schemas.microsoft.com/office/powerpoint/2010/main" val="1954784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D97B-3460-4A50-81AB-7230DEC98E7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D3286-173C-4D3B-8DD5-C8C36509AB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502CFE-5F44-4B87-BDDE-B0CAD4EEB464}"/>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5" name="Footer Placeholder 4">
            <a:extLst>
              <a:ext uri="{FF2B5EF4-FFF2-40B4-BE49-F238E27FC236}">
                <a16:creationId xmlns:a16="http://schemas.microsoft.com/office/drawing/2014/main" id="{8FE25E43-EB63-4881-BC8A-8180901E6E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A8E052-0466-42D1-B3D2-59C18DB51142}"/>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410681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4" descr="UOW Leading the Way white150"/>
          <p:cNvPicPr>
            <a:picLocks noChangeAspect="1" noChangeArrowheads="1"/>
          </p:cNvPicPr>
          <p:nvPr/>
        </p:nvPicPr>
        <p:blipFill>
          <a:blip r:embed="rId2"/>
          <a:srcRect/>
          <a:stretch>
            <a:fillRect/>
          </a:stretch>
        </p:blipFill>
        <p:spPr bwMode="auto">
          <a:xfrm>
            <a:off x="133351" y="142875"/>
            <a:ext cx="1750483" cy="668338"/>
          </a:xfrm>
          <a:prstGeom prst="rect">
            <a:avLst/>
          </a:prstGeom>
          <a:noFill/>
          <a:ln w="9525">
            <a:noFill/>
            <a:miter lim="800000"/>
            <a:headEnd/>
            <a:tailEnd/>
          </a:ln>
        </p:spPr>
      </p:pic>
      <p:sp>
        <p:nvSpPr>
          <p:cNvPr id="20483" name="Rectangle 3"/>
          <p:cNvSpPr>
            <a:spLocks noGrp="1" noChangeArrowheads="1"/>
          </p:cNvSpPr>
          <p:nvPr>
            <p:ph type="subTitle" idx="1"/>
          </p:nvPr>
        </p:nvSpPr>
        <p:spPr>
          <a:xfrm>
            <a:off x="2190723" y="2285993"/>
            <a:ext cx="9596967" cy="4238633"/>
          </a:xfrm>
        </p:spPr>
        <p:txBody>
          <a:bodyPr/>
          <a:lstStyle>
            <a:lvl1pPr marL="0" indent="0">
              <a:buFont typeface="Arial" pitchFamily="34" charset="0"/>
              <a:buChar char="–"/>
              <a:defRPr baseline="0">
                <a:solidFill>
                  <a:schemeClr val="bg1">
                    <a:lumMod val="20000"/>
                    <a:lumOff val="80000"/>
                  </a:schemeClr>
                </a:solidFill>
              </a:defRPr>
            </a:lvl1pPr>
          </a:lstStyle>
          <a:p>
            <a:r>
              <a:rPr lang="en-US"/>
              <a:t>Click to edit Master subtitle style</a:t>
            </a:r>
            <a:endParaRPr lang="en-US" dirty="0"/>
          </a:p>
        </p:txBody>
      </p:sp>
      <p:sp>
        <p:nvSpPr>
          <p:cNvPr id="5" name="Title 4"/>
          <p:cNvSpPr>
            <a:spLocks noGrp="1"/>
          </p:cNvSpPr>
          <p:nvPr>
            <p:ph type="title"/>
          </p:nvPr>
        </p:nvSpPr>
        <p:spPr>
          <a:xfrm>
            <a:off x="2190723" y="1214422"/>
            <a:ext cx="9596967" cy="658812"/>
          </a:xfrm>
        </p:spPr>
        <p:txBody>
          <a:bodyPr/>
          <a:lstStyle/>
          <a:p>
            <a:r>
              <a:rPr lang="en-US" dirty="0"/>
              <a:t>Click to edit Master title style</a:t>
            </a:r>
            <a:endParaRPr lang="en-GB" dirty="0"/>
          </a:p>
        </p:txBody>
      </p:sp>
      <p:sp>
        <p:nvSpPr>
          <p:cNvPr id="7" name="TextBox 6"/>
          <p:cNvSpPr txBox="1"/>
          <p:nvPr userDrawn="1"/>
        </p:nvSpPr>
        <p:spPr>
          <a:xfrm>
            <a:off x="2190723" y="6519447"/>
            <a:ext cx="9620317" cy="276999"/>
          </a:xfrm>
          <a:prstGeom prst="rect">
            <a:avLst/>
          </a:prstGeom>
          <a:noFill/>
        </p:spPr>
        <p:txBody>
          <a:bodyPr wrap="square" rtlCol="0">
            <a:spAutoFit/>
          </a:bodyPr>
          <a:lstStyle/>
          <a:p>
            <a:pPr algn="r"/>
            <a:r>
              <a:rPr lang="en-GB" sz="1200" i="0" baseline="0" dirty="0"/>
              <a:t>                    	Slide </a:t>
            </a:r>
            <a:fld id="{E4153A35-A551-476C-8E16-5907EB4858D4}" type="slidenum">
              <a:rPr lang="en-GB" sz="1200" i="0" smtClean="0"/>
              <a:pPr algn="r"/>
              <a:t>‹#›</a:t>
            </a:fld>
            <a:endParaRPr lang="en-GB" sz="1200" i="0" dirty="0"/>
          </a:p>
        </p:txBody>
      </p:sp>
      <p:cxnSp>
        <p:nvCxnSpPr>
          <p:cNvPr id="8" name="Straight Connector 7"/>
          <p:cNvCxnSpPr/>
          <p:nvPr userDrawn="1"/>
        </p:nvCxnSpPr>
        <p:spPr>
          <a:xfrm flipV="1">
            <a:off x="380960" y="6500835"/>
            <a:ext cx="11430080" cy="1887"/>
          </a:xfrm>
          <a:prstGeom prst="line">
            <a:avLst/>
          </a:prstGeom>
          <a:ln>
            <a:solidFill>
              <a:srgbClr val="99336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2299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0723" y="857232"/>
            <a:ext cx="9596967" cy="1062054"/>
          </a:xfrm>
        </p:spPr>
        <p:txBody>
          <a:bodyPr/>
          <a:lstStyle>
            <a:lvl1pPr>
              <a:lnSpc>
                <a:spcPct val="100000"/>
              </a:lnSpc>
              <a:defRPr sz="4000"/>
            </a:lvl1pPr>
          </a:lstStyle>
          <a:p>
            <a:r>
              <a:rPr lang="en-GB" dirty="0"/>
              <a:t>Click to edit Master title style</a:t>
            </a:r>
            <a:endParaRPr lang="en-US" dirty="0"/>
          </a:p>
        </p:txBody>
      </p:sp>
      <p:sp>
        <p:nvSpPr>
          <p:cNvPr id="3" name="Content Placeholder 2"/>
          <p:cNvSpPr>
            <a:spLocks noGrp="1"/>
          </p:cNvSpPr>
          <p:nvPr>
            <p:ph idx="1"/>
          </p:nvPr>
        </p:nvSpPr>
        <p:spPr>
          <a:xfrm>
            <a:off x="2190723" y="2143117"/>
            <a:ext cx="9596967" cy="431958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Box 3"/>
          <p:cNvSpPr txBox="1"/>
          <p:nvPr userDrawn="1"/>
        </p:nvSpPr>
        <p:spPr>
          <a:xfrm>
            <a:off x="911424" y="6519448"/>
            <a:ext cx="10899616" cy="276999"/>
          </a:xfrm>
          <a:prstGeom prst="rect">
            <a:avLst/>
          </a:prstGeom>
          <a:noFill/>
        </p:spPr>
        <p:txBody>
          <a:bodyPr wrap="square" rtlCol="0">
            <a:spAutoFit/>
          </a:bodyPr>
          <a:lstStyle/>
          <a:p>
            <a:pPr algn="r"/>
            <a:r>
              <a:rPr lang="en-GB" sz="1200" i="0" baseline="0" dirty="0"/>
              <a:t>						Slide </a:t>
            </a:r>
            <a:fld id="{E4153A35-A551-476C-8E16-5907EB4858D4}" type="slidenum">
              <a:rPr lang="en-GB" sz="1200" i="0" smtClean="0"/>
              <a:pPr algn="r"/>
              <a:t>‹#›</a:t>
            </a:fld>
            <a:endParaRPr lang="en-GB" sz="1200" i="0" dirty="0"/>
          </a:p>
        </p:txBody>
      </p:sp>
      <p:cxnSp>
        <p:nvCxnSpPr>
          <p:cNvPr id="6" name="Straight Connector 5"/>
          <p:cNvCxnSpPr/>
          <p:nvPr userDrawn="1"/>
        </p:nvCxnSpPr>
        <p:spPr>
          <a:xfrm flipV="1">
            <a:off x="380960" y="6500835"/>
            <a:ext cx="11430080" cy="1887"/>
          </a:xfrm>
          <a:prstGeom prst="line">
            <a:avLst/>
          </a:prstGeom>
          <a:ln>
            <a:solidFill>
              <a:srgbClr val="99336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05726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Tree>
    <p:extLst>
      <p:ext uri="{BB962C8B-B14F-4D97-AF65-F5344CB8AC3E}">
        <p14:creationId xmlns:p14="http://schemas.microsoft.com/office/powerpoint/2010/main" val="3377237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256367" y="2205039"/>
            <a:ext cx="4696884"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7156451" y="2205039"/>
            <a:ext cx="4696883" cy="4319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61598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12852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3327850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668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34292383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Tree>
    <p:extLst>
      <p:ext uri="{BB962C8B-B14F-4D97-AF65-F5344CB8AC3E}">
        <p14:creationId xmlns:p14="http://schemas.microsoft.com/office/powerpoint/2010/main" val="40123283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1636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5E377-BB50-46D1-8E9F-63A186C9B3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4F2FBBF-A612-4113-AFB6-A020C8611E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745062-A986-4467-BBBF-4D3FEC9EDB89}"/>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5" name="Footer Placeholder 4">
            <a:extLst>
              <a:ext uri="{FF2B5EF4-FFF2-40B4-BE49-F238E27FC236}">
                <a16:creationId xmlns:a16="http://schemas.microsoft.com/office/drawing/2014/main" id="{FADBBFCB-3D02-4A39-8F23-778A9FD767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946C66-29F1-43AB-9E5E-7D8391DA1E05}"/>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21088758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55151" y="1474789"/>
            <a:ext cx="2398183" cy="5049837"/>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2254251" y="1474789"/>
            <a:ext cx="6997700" cy="504983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00640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8EB9-9123-4528-8ABE-39ED7312E9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8CA5A7-CF55-4BCA-9A62-6AF18FC486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FFA9E8F-BBA3-49EA-A2AD-9B448580C0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27200FB-5E02-45B2-8C56-931D10E822CF}"/>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6" name="Footer Placeholder 5">
            <a:extLst>
              <a:ext uri="{FF2B5EF4-FFF2-40B4-BE49-F238E27FC236}">
                <a16:creationId xmlns:a16="http://schemas.microsoft.com/office/drawing/2014/main" id="{F3246296-00C6-45A5-9B7B-17C14CE153C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4DC790-941D-4B2D-880D-9DDA7717A2C1}"/>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1779870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C154-BB78-42A4-B308-BBC816F2FDD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1F3E167-7AC9-48C0-90AF-AB3FB15294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5ACAAF-3278-4AB0-A385-AC549314AE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6E6BC70-B386-455D-8EBF-0601C0C2D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BE13D9-9AB8-4F3A-8517-686BE65901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D1CA2A1-A629-43DC-8D6E-90DC723BBC52}"/>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8" name="Footer Placeholder 7">
            <a:extLst>
              <a:ext uri="{FF2B5EF4-FFF2-40B4-BE49-F238E27FC236}">
                <a16:creationId xmlns:a16="http://schemas.microsoft.com/office/drawing/2014/main" id="{4D006D8B-75A7-4056-8D3D-A2E33596C15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4DE2CFE-4539-4F64-8A1A-F46E1836A28E}"/>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1457025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56E0-FBF8-4A07-B44B-291B9E3A398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3534213-B6B7-43B5-91F0-DA029C35FF58}"/>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4" name="Footer Placeholder 3">
            <a:extLst>
              <a:ext uri="{FF2B5EF4-FFF2-40B4-BE49-F238E27FC236}">
                <a16:creationId xmlns:a16="http://schemas.microsoft.com/office/drawing/2014/main" id="{5F2D65CE-DA36-4187-8588-88CE985F8F3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29F4948-083B-452C-973E-EF63752A9599}"/>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405260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1193EB-0A75-462D-A6B0-CD6D1E937E10}"/>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3" name="Footer Placeholder 2">
            <a:extLst>
              <a:ext uri="{FF2B5EF4-FFF2-40B4-BE49-F238E27FC236}">
                <a16:creationId xmlns:a16="http://schemas.microsoft.com/office/drawing/2014/main" id="{1EF7B02F-B251-4629-B873-0760350891A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7F6BE00-9500-45B0-BDFB-9ADD59EC76BA}"/>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66458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4955-4DB5-46D8-8D88-5A86DB7ABC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DF6BFA4-35FB-4997-B894-E5AA056ED1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6546D2D-9290-43AF-9707-ECA5D58C8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63926-4D52-4736-AA43-AD342E90230D}"/>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6" name="Footer Placeholder 5">
            <a:extLst>
              <a:ext uri="{FF2B5EF4-FFF2-40B4-BE49-F238E27FC236}">
                <a16:creationId xmlns:a16="http://schemas.microsoft.com/office/drawing/2014/main" id="{9A2FC632-B9B8-4D25-BE7B-E799742E64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D95E5F-8D79-47C2-AB3A-D7C58C404ED3}"/>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3381284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75B0-E475-442C-A97B-4CEAE6E84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E1F55D4-45A8-40F1-9347-1F170438E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2656D74-C78B-472D-A271-7A3787E204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2A584D-0517-4989-A909-97233501B764}"/>
              </a:ext>
            </a:extLst>
          </p:cNvPr>
          <p:cNvSpPr>
            <a:spLocks noGrp="1"/>
          </p:cNvSpPr>
          <p:nvPr>
            <p:ph type="dt" sz="half" idx="10"/>
          </p:nvPr>
        </p:nvSpPr>
        <p:spPr/>
        <p:txBody>
          <a:bodyPr/>
          <a:lstStyle/>
          <a:p>
            <a:fld id="{8E6CA67F-AA31-4D63-9385-6FC81D8A32D7}" type="datetimeFigureOut">
              <a:rPr lang="en-GB" smtClean="0"/>
              <a:t>27/11/2023</a:t>
            </a:fld>
            <a:endParaRPr lang="en-GB"/>
          </a:p>
        </p:txBody>
      </p:sp>
      <p:sp>
        <p:nvSpPr>
          <p:cNvPr id="6" name="Footer Placeholder 5">
            <a:extLst>
              <a:ext uri="{FF2B5EF4-FFF2-40B4-BE49-F238E27FC236}">
                <a16:creationId xmlns:a16="http://schemas.microsoft.com/office/drawing/2014/main" id="{9902D553-D5F8-4B42-BB55-63A6991CF3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9A11A6-89FE-4B9B-BD28-50ABFBD683BA}"/>
              </a:ext>
            </a:extLst>
          </p:cNvPr>
          <p:cNvSpPr>
            <a:spLocks noGrp="1"/>
          </p:cNvSpPr>
          <p:nvPr>
            <p:ph type="sldNum" sz="quarter" idx="12"/>
          </p:nvPr>
        </p:nvSpPr>
        <p:spPr/>
        <p:txBody>
          <a:bodyPr/>
          <a:lstStyle/>
          <a:p>
            <a:fld id="{CE11EEB2-3E5D-420E-843E-8D0942B6C370}" type="slidenum">
              <a:rPr lang="en-GB" smtClean="0"/>
              <a:t>‹#›</a:t>
            </a:fld>
            <a:endParaRPr lang="en-GB"/>
          </a:p>
        </p:txBody>
      </p:sp>
    </p:spTree>
    <p:extLst>
      <p:ext uri="{BB962C8B-B14F-4D97-AF65-F5344CB8AC3E}">
        <p14:creationId xmlns:p14="http://schemas.microsoft.com/office/powerpoint/2010/main" val="939272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80E6B-402C-4D81-9F9B-409BCA0A7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2FD41D-95EA-4FDA-A1B1-DB54C1E0DE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B5520A-8575-4434-9F6A-940ADBEA56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6CA67F-AA31-4D63-9385-6FC81D8A32D7}" type="datetimeFigureOut">
              <a:rPr lang="en-GB" smtClean="0"/>
              <a:t>27/11/2023</a:t>
            </a:fld>
            <a:endParaRPr lang="en-GB"/>
          </a:p>
        </p:txBody>
      </p:sp>
      <p:sp>
        <p:nvSpPr>
          <p:cNvPr id="5" name="Footer Placeholder 4">
            <a:extLst>
              <a:ext uri="{FF2B5EF4-FFF2-40B4-BE49-F238E27FC236}">
                <a16:creationId xmlns:a16="http://schemas.microsoft.com/office/drawing/2014/main" id="{7E0E9ADD-3914-410A-99CE-D8949FC35F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4AE531D-F681-4C0E-B68D-8AD7FA368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1EEB2-3E5D-420E-843E-8D0942B6C370}" type="slidenum">
              <a:rPr lang="en-GB" smtClean="0"/>
              <a:t>‹#›</a:t>
            </a:fld>
            <a:endParaRPr lang="en-GB"/>
          </a:p>
        </p:txBody>
      </p:sp>
    </p:spTree>
    <p:extLst>
      <p:ext uri="{BB962C8B-B14F-4D97-AF65-F5344CB8AC3E}">
        <p14:creationId xmlns:p14="http://schemas.microsoft.com/office/powerpoint/2010/main" val="478005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lvl="0"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1pPr>
            <a:lvl2pPr lvl="1"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body" idx="1"/>
          </p:nvPr>
        </p:nvSpPr>
        <p:spPr>
          <a:xfrm>
            <a:off x="609600" y="1600200"/>
            <a:ext cx="10972800" cy="4967574"/>
          </a:xfrm>
          <a:prstGeom prst="rect">
            <a:avLst/>
          </a:prstGeom>
          <a:noFill/>
          <a:ln>
            <a:noFill/>
          </a:ln>
        </p:spPr>
        <p:txBody>
          <a:bodyPr lIns="91425" tIns="91425" rIns="91425" bIns="91425" anchor="t" anchorCtr="0"/>
          <a:lstStyle>
            <a:lvl1pPr lvl="0" algn="l" rtl="0">
              <a:spcBef>
                <a:spcPts val="600"/>
              </a:spcBef>
              <a:buClr>
                <a:schemeClr val="dk1"/>
              </a:buClr>
              <a:buSzPct val="100000"/>
              <a:buFont typeface="Arial"/>
              <a:buChar char="●"/>
              <a:defRPr sz="3000" b="0" i="0" u="none" strike="noStrike" cap="none">
                <a:solidFill>
                  <a:schemeClr val="dk1"/>
                </a:solidFill>
                <a:latin typeface="Arial"/>
                <a:ea typeface="Arial"/>
                <a:cs typeface="Arial"/>
                <a:sym typeface="Arial"/>
              </a:defRPr>
            </a:lvl1pPr>
            <a:lvl2pPr lvl="1" algn="l" rtl="0">
              <a:spcBef>
                <a:spcPts val="480"/>
              </a:spcBef>
              <a:buClr>
                <a:schemeClr val="dk1"/>
              </a:buClr>
              <a:buSzPct val="100000"/>
              <a:buFont typeface="Courier New"/>
              <a:buChar char="o"/>
              <a:defRPr sz="2400" b="0" i="0" u="none" strike="noStrike" cap="none">
                <a:solidFill>
                  <a:schemeClr val="dk1"/>
                </a:solidFill>
                <a:latin typeface="Arial"/>
                <a:ea typeface="Arial"/>
                <a:cs typeface="Arial"/>
                <a:sym typeface="Arial"/>
              </a:defRPr>
            </a:lvl2pPr>
            <a:lvl3pPr lvl="2" algn="l" rtl="0">
              <a:spcBef>
                <a:spcPts val="480"/>
              </a:spcBef>
              <a:buClr>
                <a:schemeClr val="dk1"/>
              </a:buClr>
              <a:buSzPct val="100000"/>
              <a:buFont typeface="Wingdings"/>
              <a:buChar char="§"/>
              <a:defRPr sz="2400" b="0" i="0" u="none" strike="noStrike" cap="none">
                <a:solidFill>
                  <a:schemeClr val="dk1"/>
                </a:solidFill>
                <a:latin typeface="Arial"/>
                <a:ea typeface="Arial"/>
                <a:cs typeface="Arial"/>
                <a:sym typeface="Arial"/>
              </a:defRPr>
            </a:lvl3pPr>
            <a:lvl4pPr lvl="3"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lvl="4" algn="l" rtl="0">
              <a:spcBef>
                <a:spcPts val="360"/>
              </a:spcBef>
              <a:buClr>
                <a:schemeClr val="dk1"/>
              </a:buClr>
              <a:buSzPct val="100000"/>
              <a:buFont typeface="Courier New"/>
              <a:buChar char="o"/>
              <a:defRPr sz="1800" b="0" i="0" u="none" strike="noStrike" cap="none">
                <a:solidFill>
                  <a:schemeClr val="dk1"/>
                </a:solidFill>
                <a:latin typeface="Arial"/>
                <a:ea typeface="Arial"/>
                <a:cs typeface="Arial"/>
                <a:sym typeface="Arial"/>
              </a:defRPr>
            </a:lvl5pPr>
            <a:lvl6pPr lvl="5" algn="l" rtl="0">
              <a:spcBef>
                <a:spcPts val="360"/>
              </a:spcBef>
              <a:buClr>
                <a:schemeClr val="dk1"/>
              </a:buClr>
              <a:buSzPct val="100000"/>
              <a:buFont typeface="Wingdings"/>
              <a:buChar char="§"/>
              <a:defRPr sz="1800" b="0" i="0" u="none" strike="noStrike" cap="none">
                <a:solidFill>
                  <a:schemeClr val="dk1"/>
                </a:solidFill>
                <a:latin typeface="Arial"/>
                <a:ea typeface="Arial"/>
                <a:cs typeface="Arial"/>
                <a:sym typeface="Arial"/>
              </a:defRPr>
            </a:lvl6pPr>
            <a:lvl7pPr lvl="6"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lvl="7" algn="l" rtl="0">
              <a:spcBef>
                <a:spcPts val="360"/>
              </a:spcBef>
              <a:buClr>
                <a:schemeClr val="dk1"/>
              </a:buClr>
              <a:buSzPct val="100000"/>
              <a:buFont typeface="Courier New"/>
              <a:buChar char="o"/>
              <a:defRPr sz="1800" b="0" i="0" u="none" strike="noStrike" cap="none">
                <a:solidFill>
                  <a:schemeClr val="dk1"/>
                </a:solidFill>
                <a:latin typeface="Arial"/>
                <a:ea typeface="Arial"/>
                <a:cs typeface="Arial"/>
                <a:sym typeface="Arial"/>
              </a:defRPr>
            </a:lvl8pPr>
            <a:lvl9pPr lvl="8" algn="l" rtl="0">
              <a:spcBef>
                <a:spcPts val="360"/>
              </a:spcBef>
              <a:buClr>
                <a:schemeClr val="dk1"/>
              </a:buClr>
              <a:buSzPct val="100000"/>
              <a:buFont typeface="Wingdings"/>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69330271"/>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5" r:id="rId3"/>
    <p:sldLayoutId id="2147483666" r:id="rId4"/>
    <p:sldLayoutId id="2147483667" r:id="rId5"/>
    <p:sldLayoutId id="2147483668" r:id="rId6"/>
    <p:sldLayoutId id="2147483669" r:id="rId7"/>
    <p:sldLayoutId id="214748367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2"/>
            </a:gs>
            <a:gs pos="100000">
              <a:srgbClr val="6A1A41"/>
            </a:gs>
          </a:gsLst>
          <a:lin ang="5400000" scaled="1"/>
        </a:gra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2254251" y="1474788"/>
            <a:ext cx="9596967" cy="6588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t>Click to edit Master title style</a:t>
            </a:r>
          </a:p>
        </p:txBody>
      </p:sp>
      <p:sp>
        <p:nvSpPr>
          <p:cNvPr id="7171" name="Rectangle 3"/>
          <p:cNvSpPr>
            <a:spLocks noGrp="1" noChangeArrowheads="1"/>
          </p:cNvSpPr>
          <p:nvPr>
            <p:ph type="body" idx="1"/>
          </p:nvPr>
        </p:nvSpPr>
        <p:spPr bwMode="auto">
          <a:xfrm>
            <a:off x="2256367" y="2205039"/>
            <a:ext cx="9596967" cy="43195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7172" name="Picture 4" descr="UOW Leading the Way white150"/>
          <p:cNvPicPr>
            <a:picLocks noChangeAspect="1" noChangeArrowheads="1"/>
          </p:cNvPicPr>
          <p:nvPr/>
        </p:nvPicPr>
        <p:blipFill>
          <a:blip r:embed="rId13"/>
          <a:srcRect/>
          <a:stretch>
            <a:fillRect/>
          </a:stretch>
        </p:blipFill>
        <p:spPr bwMode="auto">
          <a:xfrm>
            <a:off x="133351" y="142875"/>
            <a:ext cx="1750483" cy="668338"/>
          </a:xfrm>
          <a:prstGeom prst="rect">
            <a:avLst/>
          </a:prstGeom>
          <a:noFill/>
          <a:ln w="9525">
            <a:noFill/>
            <a:miter lim="800000"/>
            <a:headEnd/>
            <a:tailEnd/>
          </a:ln>
        </p:spPr>
      </p:pic>
    </p:spTree>
    <p:extLst>
      <p:ext uri="{BB962C8B-B14F-4D97-AF65-F5344CB8AC3E}">
        <p14:creationId xmlns:p14="http://schemas.microsoft.com/office/powerpoint/2010/main" val="3517306495"/>
      </p:ext>
    </p:extLst>
  </p:cSld>
  <p:clrMap bg1="dk2" tx1="lt1" bg2="dk1"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dt="0"/>
  <p:txStyles>
    <p:titleStyle>
      <a:lvl1pPr algn="l" rtl="0" eaLnBrk="0" fontAlgn="base" hangingPunct="0">
        <a:lnSpc>
          <a:spcPts val="2600"/>
        </a:lnSpc>
        <a:spcBef>
          <a:spcPct val="0"/>
        </a:spcBef>
        <a:spcAft>
          <a:spcPct val="0"/>
        </a:spcAft>
        <a:defRPr sz="2400" b="1">
          <a:solidFill>
            <a:schemeClr val="tx1"/>
          </a:solidFill>
          <a:latin typeface="+mj-lt"/>
          <a:ea typeface="ＭＳ Ｐゴシック" pitchFamily="-105" charset="-128"/>
          <a:cs typeface="+mj-cs"/>
        </a:defRPr>
      </a:lvl1pPr>
      <a:lvl2pPr algn="l" rtl="0" eaLnBrk="0" fontAlgn="base" hangingPunct="0">
        <a:lnSpc>
          <a:spcPts val="2600"/>
        </a:lnSpc>
        <a:spcBef>
          <a:spcPct val="0"/>
        </a:spcBef>
        <a:spcAft>
          <a:spcPct val="0"/>
        </a:spcAft>
        <a:defRPr sz="2400" b="1">
          <a:solidFill>
            <a:schemeClr val="tx1"/>
          </a:solidFill>
          <a:latin typeface="Arial" pitchFamily="-105" charset="0"/>
          <a:ea typeface="ＭＳ Ｐゴシック" pitchFamily="-105" charset="-128"/>
        </a:defRPr>
      </a:lvl2pPr>
      <a:lvl3pPr algn="l" rtl="0" eaLnBrk="0" fontAlgn="base" hangingPunct="0">
        <a:lnSpc>
          <a:spcPts val="2600"/>
        </a:lnSpc>
        <a:spcBef>
          <a:spcPct val="0"/>
        </a:spcBef>
        <a:spcAft>
          <a:spcPct val="0"/>
        </a:spcAft>
        <a:defRPr sz="2400" b="1">
          <a:solidFill>
            <a:schemeClr val="tx1"/>
          </a:solidFill>
          <a:latin typeface="Arial" pitchFamily="-105" charset="0"/>
          <a:ea typeface="ＭＳ Ｐゴシック" pitchFamily="-105" charset="-128"/>
        </a:defRPr>
      </a:lvl3pPr>
      <a:lvl4pPr algn="l" rtl="0" eaLnBrk="0" fontAlgn="base" hangingPunct="0">
        <a:lnSpc>
          <a:spcPts val="2600"/>
        </a:lnSpc>
        <a:spcBef>
          <a:spcPct val="0"/>
        </a:spcBef>
        <a:spcAft>
          <a:spcPct val="0"/>
        </a:spcAft>
        <a:defRPr sz="2400" b="1">
          <a:solidFill>
            <a:schemeClr val="tx1"/>
          </a:solidFill>
          <a:latin typeface="Arial" pitchFamily="-105" charset="0"/>
          <a:ea typeface="ＭＳ Ｐゴシック" pitchFamily="-105" charset="-128"/>
        </a:defRPr>
      </a:lvl4pPr>
      <a:lvl5pPr algn="l" rtl="0" eaLnBrk="0" fontAlgn="base" hangingPunct="0">
        <a:lnSpc>
          <a:spcPts val="2600"/>
        </a:lnSpc>
        <a:spcBef>
          <a:spcPct val="0"/>
        </a:spcBef>
        <a:spcAft>
          <a:spcPct val="0"/>
        </a:spcAft>
        <a:defRPr sz="2400" b="1">
          <a:solidFill>
            <a:schemeClr val="tx1"/>
          </a:solidFill>
          <a:latin typeface="Arial" pitchFamily="-105" charset="0"/>
          <a:ea typeface="ＭＳ Ｐゴシック" pitchFamily="-105" charset="-128"/>
        </a:defRPr>
      </a:lvl5pPr>
      <a:lvl6pPr marL="457200" algn="l" rtl="0" fontAlgn="base">
        <a:lnSpc>
          <a:spcPts val="2600"/>
        </a:lnSpc>
        <a:spcBef>
          <a:spcPct val="0"/>
        </a:spcBef>
        <a:spcAft>
          <a:spcPct val="0"/>
        </a:spcAft>
        <a:defRPr sz="2400" b="1">
          <a:solidFill>
            <a:schemeClr val="tx1"/>
          </a:solidFill>
          <a:latin typeface="Arial" pitchFamily="-105" charset="0"/>
        </a:defRPr>
      </a:lvl6pPr>
      <a:lvl7pPr marL="914400" algn="l" rtl="0" fontAlgn="base">
        <a:lnSpc>
          <a:spcPts val="2600"/>
        </a:lnSpc>
        <a:spcBef>
          <a:spcPct val="0"/>
        </a:spcBef>
        <a:spcAft>
          <a:spcPct val="0"/>
        </a:spcAft>
        <a:defRPr sz="2400" b="1">
          <a:solidFill>
            <a:schemeClr val="tx1"/>
          </a:solidFill>
          <a:latin typeface="Arial" pitchFamily="-105" charset="0"/>
        </a:defRPr>
      </a:lvl7pPr>
      <a:lvl8pPr marL="1371600" algn="l" rtl="0" fontAlgn="base">
        <a:lnSpc>
          <a:spcPts val="2600"/>
        </a:lnSpc>
        <a:spcBef>
          <a:spcPct val="0"/>
        </a:spcBef>
        <a:spcAft>
          <a:spcPct val="0"/>
        </a:spcAft>
        <a:defRPr sz="2400" b="1">
          <a:solidFill>
            <a:schemeClr val="tx1"/>
          </a:solidFill>
          <a:latin typeface="Arial" pitchFamily="-105" charset="0"/>
        </a:defRPr>
      </a:lvl8pPr>
      <a:lvl9pPr marL="1828800" algn="l" rtl="0" fontAlgn="base">
        <a:lnSpc>
          <a:spcPts val="2600"/>
        </a:lnSpc>
        <a:spcBef>
          <a:spcPct val="0"/>
        </a:spcBef>
        <a:spcAft>
          <a:spcPct val="0"/>
        </a:spcAft>
        <a:defRPr sz="2400" b="1">
          <a:solidFill>
            <a:schemeClr val="tx1"/>
          </a:solidFill>
          <a:latin typeface="Arial" pitchFamily="-105" charset="0"/>
        </a:defRPr>
      </a:lvl9pPr>
    </p:titleStyle>
    <p:bodyStyle>
      <a:lvl1pPr marL="342900" indent="-342900" algn="l" rtl="0" eaLnBrk="0" fontAlgn="base" hangingPunct="0">
        <a:lnSpc>
          <a:spcPts val="2900"/>
        </a:lnSpc>
        <a:spcBef>
          <a:spcPct val="20000"/>
        </a:spcBef>
        <a:spcAft>
          <a:spcPct val="0"/>
        </a:spcAft>
        <a:buFont typeface="Arial" charset="0"/>
        <a:buChar char="–"/>
        <a:defRPr sz="2400">
          <a:solidFill>
            <a:schemeClr val="tx1"/>
          </a:solidFill>
          <a:latin typeface="+mn-lt"/>
          <a:ea typeface="ＭＳ Ｐゴシック" pitchFamily="-105" charset="-128"/>
          <a:cs typeface="+mn-cs"/>
        </a:defRPr>
      </a:lvl1pPr>
      <a:lvl2pPr marL="742950" indent="-285750" algn="l" rtl="0" eaLnBrk="0" fontAlgn="base" hangingPunct="0">
        <a:lnSpc>
          <a:spcPts val="2900"/>
        </a:lnSpc>
        <a:spcBef>
          <a:spcPct val="20000"/>
        </a:spcBef>
        <a:spcAft>
          <a:spcPct val="0"/>
        </a:spcAft>
        <a:buChar char="–"/>
        <a:defRPr sz="2400">
          <a:solidFill>
            <a:schemeClr val="tx1"/>
          </a:solidFill>
          <a:latin typeface="+mn-lt"/>
          <a:ea typeface="ＭＳ Ｐゴシック" pitchFamily="-105" charset="-128"/>
        </a:defRPr>
      </a:lvl2pPr>
      <a:lvl3pPr marL="1143000" indent="-228600" algn="l" rtl="0" eaLnBrk="0" fontAlgn="base" hangingPunct="0">
        <a:lnSpc>
          <a:spcPts val="2900"/>
        </a:lnSpc>
        <a:spcBef>
          <a:spcPct val="20000"/>
        </a:spcBef>
        <a:spcAft>
          <a:spcPct val="0"/>
        </a:spcAft>
        <a:buChar char="•"/>
        <a:defRPr sz="24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image" Target="../media/image15.jfif"/><Relationship Id="rId1" Type="http://schemas.openxmlformats.org/officeDocument/2006/relationships/slideLayout" Target="../slideLayouts/slideLayout6.xml"/><Relationship Id="rId4" Type="http://schemas.openxmlformats.org/officeDocument/2006/relationships/image" Target="../media/image17.jfi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mit_intro_to_deep_learning" TargetMode="External"/><Relationship Id="rId2" Type="http://schemas.openxmlformats.org/officeDocument/2006/relationships/hyperlink" Target="http://cs231n.stanford.edu/schedule.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gif"/><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jpg"/><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79.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9A47-9098-408B-A26A-CFC30275BEA3}"/>
              </a:ext>
            </a:extLst>
          </p:cNvPr>
          <p:cNvSpPr>
            <a:spLocks noGrp="1"/>
          </p:cNvSpPr>
          <p:nvPr>
            <p:ph type="ctrTitle"/>
          </p:nvPr>
        </p:nvSpPr>
        <p:spPr/>
        <p:txBody>
          <a:bodyPr/>
          <a:lstStyle/>
          <a:p>
            <a:r>
              <a:rPr lang="en-GB" dirty="0"/>
              <a:t>Deep Learning and Computer Vision </a:t>
            </a:r>
          </a:p>
        </p:txBody>
      </p:sp>
      <p:sp>
        <p:nvSpPr>
          <p:cNvPr id="3" name="Subtitle 2">
            <a:extLst>
              <a:ext uri="{FF2B5EF4-FFF2-40B4-BE49-F238E27FC236}">
                <a16:creationId xmlns:a16="http://schemas.microsoft.com/office/drawing/2014/main" id="{BBED0CEC-A203-4D07-A9FB-E5C87EA29C45}"/>
              </a:ext>
            </a:extLst>
          </p:cNvPr>
          <p:cNvSpPr>
            <a:spLocks noGrp="1"/>
          </p:cNvSpPr>
          <p:nvPr>
            <p:ph type="subTitle" idx="1"/>
          </p:nvPr>
        </p:nvSpPr>
        <p:spPr>
          <a:xfrm>
            <a:off x="160020" y="5072698"/>
            <a:ext cx="9144000" cy="1655762"/>
          </a:xfrm>
        </p:spPr>
        <p:txBody>
          <a:bodyPr>
            <a:normAutofit fontScale="92500" lnSpcReduction="10000"/>
          </a:bodyPr>
          <a:lstStyle/>
          <a:p>
            <a:endParaRPr lang="en-GB" dirty="0"/>
          </a:p>
          <a:p>
            <a:endParaRPr lang="en-GB" dirty="0"/>
          </a:p>
          <a:p>
            <a:pPr algn="l"/>
            <a:r>
              <a:rPr lang="en-GB" dirty="0"/>
              <a:t>Applied AI, 6COSC020W</a:t>
            </a:r>
          </a:p>
          <a:p>
            <a:pPr algn="l"/>
            <a:r>
              <a:rPr lang="en-GB" dirty="0"/>
              <a:t>Aleka Psarrou</a:t>
            </a:r>
          </a:p>
        </p:txBody>
      </p:sp>
    </p:spTree>
    <p:extLst>
      <p:ext uri="{BB962C8B-B14F-4D97-AF65-F5344CB8AC3E}">
        <p14:creationId xmlns:p14="http://schemas.microsoft.com/office/powerpoint/2010/main" val="4053790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n image of number eight, and images of values for each pixel.&#10;&#10;">
            <a:extLst>
              <a:ext uri="{FF2B5EF4-FFF2-40B4-BE49-F238E27FC236}">
                <a16:creationId xmlns:a16="http://schemas.microsoft.com/office/drawing/2014/main" id="{0B249482-9B1F-4279-9F06-5E6034039F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467" y="675470"/>
            <a:ext cx="10905066" cy="5507059"/>
          </a:xfrm>
          <a:prstGeom prst="rect">
            <a:avLst/>
          </a:prstGeom>
        </p:spPr>
      </p:pic>
    </p:spTree>
    <p:extLst>
      <p:ext uri="{BB962C8B-B14F-4D97-AF65-F5344CB8AC3E}">
        <p14:creationId xmlns:p14="http://schemas.microsoft.com/office/powerpoint/2010/main" val="24762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1D405F-BC16-2994-910F-272EC094C45F}"/>
              </a:ext>
            </a:extLst>
          </p:cNvPr>
          <p:cNvGrpSpPr/>
          <p:nvPr/>
        </p:nvGrpSpPr>
        <p:grpSpPr>
          <a:xfrm>
            <a:off x="650841" y="1690688"/>
            <a:ext cx="10757163" cy="3736594"/>
            <a:chOff x="643467" y="1343406"/>
            <a:chExt cx="10757163" cy="3736594"/>
          </a:xfrm>
        </p:grpSpPr>
        <p:pic>
          <p:nvPicPr>
            <p:cNvPr id="5" name="Picture 4">
              <a:extLst>
                <a:ext uri="{FF2B5EF4-FFF2-40B4-BE49-F238E27FC236}">
                  <a16:creationId xmlns:a16="http://schemas.microsoft.com/office/drawing/2014/main" id="{54ECE3BF-8BCF-D3B0-06DE-25F2C5E4E557}"/>
                </a:ext>
              </a:extLst>
            </p:cNvPr>
            <p:cNvPicPr>
              <a:picLocks noChangeAspect="1"/>
            </p:cNvPicPr>
            <p:nvPr/>
          </p:nvPicPr>
          <p:blipFill rotWithShape="1">
            <a:blip r:embed="rId2"/>
            <a:srcRect l="-1" t="201" r="20544" b="-740"/>
            <a:stretch/>
          </p:blipFill>
          <p:spPr>
            <a:xfrm>
              <a:off x="643467" y="1343406"/>
              <a:ext cx="9768870" cy="3736594"/>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B3231CF-0640-1A38-5FE2-D4F3097BFBFB}"/>
                    </a:ext>
                  </a:extLst>
                </p14:cNvPr>
                <p14:cNvContentPartPr/>
                <p14:nvPr/>
              </p14:nvContentPartPr>
              <p14:xfrm>
                <a:off x="10397462" y="3767830"/>
                <a:ext cx="360" cy="360"/>
              </p14:xfrm>
            </p:contentPart>
          </mc:Choice>
          <mc:Fallback xmlns="">
            <p:pic>
              <p:nvPicPr>
                <p:cNvPr id="6" name="Ink 5">
                  <a:extLst>
                    <a:ext uri="{FF2B5EF4-FFF2-40B4-BE49-F238E27FC236}">
                      <a16:creationId xmlns:a16="http://schemas.microsoft.com/office/drawing/2014/main" id="{1B3231CF-0640-1A38-5FE2-D4F3097BFBFB}"/>
                    </a:ext>
                  </a:extLst>
                </p:cNvPr>
                <p:cNvPicPr/>
                <p:nvPr/>
              </p:nvPicPr>
              <p:blipFill>
                <a:blip r:embed="rId4"/>
                <a:stretch>
                  <a:fillRect/>
                </a:stretch>
              </p:blipFill>
              <p:spPr>
                <a:xfrm>
                  <a:off x="10388822" y="37588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34D9F5F-3775-9BFC-0E24-7DBF02B24222}"/>
                    </a:ext>
                  </a:extLst>
                </p14:cNvPr>
                <p14:cNvContentPartPr/>
                <p14:nvPr/>
              </p14:nvContentPartPr>
              <p14:xfrm>
                <a:off x="10338422" y="1791790"/>
                <a:ext cx="4320" cy="360"/>
              </p14:xfrm>
            </p:contentPart>
          </mc:Choice>
          <mc:Fallback xmlns="">
            <p:pic>
              <p:nvPicPr>
                <p:cNvPr id="7" name="Ink 6">
                  <a:extLst>
                    <a:ext uri="{FF2B5EF4-FFF2-40B4-BE49-F238E27FC236}">
                      <a16:creationId xmlns:a16="http://schemas.microsoft.com/office/drawing/2014/main" id="{634D9F5F-3775-9BFC-0E24-7DBF02B24222}"/>
                    </a:ext>
                  </a:extLst>
                </p:cNvPr>
                <p:cNvPicPr/>
                <p:nvPr/>
              </p:nvPicPr>
              <p:blipFill>
                <a:blip r:embed="rId4"/>
                <a:stretch>
                  <a:fillRect/>
                </a:stretch>
              </p:blipFill>
              <p:spPr>
                <a:xfrm>
                  <a:off x="10329782" y="1782790"/>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CD454759-D65B-823D-B476-702BDE00544A}"/>
                    </a:ext>
                  </a:extLst>
                </p14:cNvPr>
                <p14:cNvContentPartPr/>
                <p14:nvPr/>
              </p14:nvContentPartPr>
              <p14:xfrm>
                <a:off x="10456502" y="2086630"/>
                <a:ext cx="360" cy="360"/>
              </p14:xfrm>
            </p:contentPart>
          </mc:Choice>
          <mc:Fallback xmlns="">
            <p:pic>
              <p:nvPicPr>
                <p:cNvPr id="8" name="Ink 7">
                  <a:extLst>
                    <a:ext uri="{FF2B5EF4-FFF2-40B4-BE49-F238E27FC236}">
                      <a16:creationId xmlns:a16="http://schemas.microsoft.com/office/drawing/2014/main" id="{CD454759-D65B-823D-B476-702BDE00544A}"/>
                    </a:ext>
                  </a:extLst>
                </p:cNvPr>
                <p:cNvPicPr/>
                <p:nvPr/>
              </p:nvPicPr>
              <p:blipFill>
                <a:blip r:embed="rId4"/>
                <a:stretch>
                  <a:fillRect/>
                </a:stretch>
              </p:blipFill>
              <p:spPr>
                <a:xfrm>
                  <a:off x="10447862" y="2077630"/>
                  <a:ext cx="18000" cy="18000"/>
                </a:xfrm>
                <a:prstGeom prst="rect">
                  <a:avLst/>
                </a:prstGeom>
              </p:spPr>
            </p:pic>
          </mc:Fallback>
        </mc:AlternateContent>
        <p:cxnSp>
          <p:nvCxnSpPr>
            <p:cNvPr id="9" name="Straight Connector 8">
              <a:extLst>
                <a:ext uri="{FF2B5EF4-FFF2-40B4-BE49-F238E27FC236}">
                  <a16:creationId xmlns:a16="http://schemas.microsoft.com/office/drawing/2014/main" id="{9F233A22-E240-6D2B-DB06-7071612F663B}"/>
                </a:ext>
              </a:extLst>
            </p:cNvPr>
            <p:cNvCxnSpPr>
              <a:cxnSpLocks/>
            </p:cNvCxnSpPr>
            <p:nvPr/>
          </p:nvCxnSpPr>
          <p:spPr>
            <a:xfrm>
              <a:off x="10397462" y="1909916"/>
              <a:ext cx="346738"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815BFDD-529D-3966-3B63-DD913958ED1F}"/>
                </a:ext>
              </a:extLst>
            </p:cNvPr>
            <p:cNvCxnSpPr/>
            <p:nvPr/>
          </p:nvCxnSpPr>
          <p:spPr>
            <a:xfrm flipH="1">
              <a:off x="10397462" y="1909916"/>
              <a:ext cx="14875" cy="2529349"/>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B068786-26CF-8BAA-4176-E23A6FB39CA7}"/>
                </a:ext>
              </a:extLst>
            </p:cNvPr>
            <p:cNvCxnSpPr>
              <a:cxnSpLocks/>
            </p:cNvCxnSpPr>
            <p:nvPr/>
          </p:nvCxnSpPr>
          <p:spPr>
            <a:xfrm>
              <a:off x="10412337" y="4439265"/>
              <a:ext cx="346738"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0253BF-4869-5B98-C852-D9ED2F7F152B}"/>
                </a:ext>
              </a:extLst>
            </p:cNvPr>
            <p:cNvCxnSpPr>
              <a:cxnSpLocks/>
            </p:cNvCxnSpPr>
            <p:nvPr/>
          </p:nvCxnSpPr>
          <p:spPr>
            <a:xfrm flipH="1">
              <a:off x="11044084" y="1909916"/>
              <a:ext cx="34167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FC64C94-CEE1-086F-2547-A825326DC2AA}"/>
                </a:ext>
              </a:extLst>
            </p:cNvPr>
            <p:cNvCxnSpPr>
              <a:cxnSpLocks/>
            </p:cNvCxnSpPr>
            <p:nvPr/>
          </p:nvCxnSpPr>
          <p:spPr>
            <a:xfrm>
              <a:off x="11053892" y="4439264"/>
              <a:ext cx="346738"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59D5B08-8117-BFBC-55AD-755D04061C7C}"/>
                </a:ext>
              </a:extLst>
            </p:cNvPr>
            <p:cNvCxnSpPr/>
            <p:nvPr/>
          </p:nvCxnSpPr>
          <p:spPr>
            <a:xfrm flipH="1">
              <a:off x="11385755" y="1909915"/>
              <a:ext cx="14875" cy="2529349"/>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E9751C1-EE0F-5664-3439-4F29F8782322}"/>
                </a:ext>
              </a:extLst>
            </p:cNvPr>
            <p:cNvSpPr txBox="1"/>
            <p:nvPr/>
          </p:nvSpPr>
          <p:spPr>
            <a:xfrm>
              <a:off x="10602330" y="2168014"/>
              <a:ext cx="593432" cy="369332"/>
            </a:xfrm>
            <a:prstGeom prst="rect">
              <a:avLst/>
            </a:prstGeom>
            <a:noFill/>
          </p:spPr>
          <p:txBody>
            <a:bodyPr wrap="none" rtlCol="0">
              <a:spAutoFit/>
            </a:bodyPr>
            <a:lstStyle/>
            <a:p>
              <a:r>
                <a:rPr lang="en-GB" dirty="0"/>
                <a:t>0.05</a:t>
              </a:r>
            </a:p>
          </p:txBody>
        </p:sp>
        <p:sp>
          <p:nvSpPr>
            <p:cNvPr id="16" name="TextBox 15">
              <a:extLst>
                <a:ext uri="{FF2B5EF4-FFF2-40B4-BE49-F238E27FC236}">
                  <a16:creationId xmlns:a16="http://schemas.microsoft.com/office/drawing/2014/main" id="{AD19DAAD-D0E8-CB06-3131-4EC2AE7A5795}"/>
                </a:ext>
              </a:extLst>
            </p:cNvPr>
            <p:cNvSpPr txBox="1"/>
            <p:nvPr/>
          </p:nvSpPr>
          <p:spPr>
            <a:xfrm>
              <a:off x="10602330" y="3244334"/>
              <a:ext cx="476412" cy="369332"/>
            </a:xfrm>
            <a:prstGeom prst="rect">
              <a:avLst/>
            </a:prstGeom>
            <a:noFill/>
          </p:spPr>
          <p:txBody>
            <a:bodyPr wrap="none" rtlCol="0">
              <a:spAutoFit/>
            </a:bodyPr>
            <a:lstStyle/>
            <a:p>
              <a:r>
                <a:rPr lang="en-GB" dirty="0"/>
                <a:t>0.7</a:t>
              </a:r>
            </a:p>
          </p:txBody>
        </p:sp>
        <p:sp>
          <p:nvSpPr>
            <p:cNvPr id="17" name="TextBox 16">
              <a:extLst>
                <a:ext uri="{FF2B5EF4-FFF2-40B4-BE49-F238E27FC236}">
                  <a16:creationId xmlns:a16="http://schemas.microsoft.com/office/drawing/2014/main" id="{86AA3D0D-7D5D-5C2C-2EDE-05C83FE6A487}"/>
                </a:ext>
              </a:extLst>
            </p:cNvPr>
            <p:cNvSpPr txBox="1"/>
            <p:nvPr/>
          </p:nvSpPr>
          <p:spPr>
            <a:xfrm>
              <a:off x="10602330" y="3798530"/>
              <a:ext cx="476412" cy="369332"/>
            </a:xfrm>
            <a:prstGeom prst="rect">
              <a:avLst/>
            </a:prstGeom>
            <a:noFill/>
          </p:spPr>
          <p:txBody>
            <a:bodyPr wrap="none" rtlCol="0">
              <a:spAutoFit/>
            </a:bodyPr>
            <a:lstStyle/>
            <a:p>
              <a:r>
                <a:rPr lang="en-GB" dirty="0"/>
                <a:t>0.1</a:t>
              </a:r>
            </a:p>
          </p:txBody>
        </p:sp>
        <p:sp>
          <p:nvSpPr>
            <p:cNvPr id="18" name="TextBox 17">
              <a:extLst>
                <a:ext uri="{FF2B5EF4-FFF2-40B4-BE49-F238E27FC236}">
                  <a16:creationId xmlns:a16="http://schemas.microsoft.com/office/drawing/2014/main" id="{1412B688-0C64-2C62-31FB-F9EEC1D45410}"/>
                </a:ext>
              </a:extLst>
            </p:cNvPr>
            <p:cNvSpPr txBox="1"/>
            <p:nvPr/>
          </p:nvSpPr>
          <p:spPr>
            <a:xfrm>
              <a:off x="10621487" y="2706174"/>
              <a:ext cx="593432" cy="369332"/>
            </a:xfrm>
            <a:prstGeom prst="rect">
              <a:avLst/>
            </a:prstGeom>
            <a:noFill/>
          </p:spPr>
          <p:txBody>
            <a:bodyPr wrap="none" rtlCol="0">
              <a:spAutoFit/>
            </a:bodyPr>
            <a:lstStyle/>
            <a:p>
              <a:r>
                <a:rPr lang="en-GB" dirty="0"/>
                <a:t>0.15</a:t>
              </a:r>
            </a:p>
          </p:txBody>
        </p:sp>
      </p:grpSp>
      <p:sp>
        <p:nvSpPr>
          <p:cNvPr id="19" name="Title 1">
            <a:extLst>
              <a:ext uri="{FF2B5EF4-FFF2-40B4-BE49-F238E27FC236}">
                <a16:creationId xmlns:a16="http://schemas.microsoft.com/office/drawing/2014/main" id="{3803DE91-3F3C-C95B-C3AA-734BE71481E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j-lt"/>
                <a:ea typeface="+mj-ea"/>
                <a:cs typeface="+mj-cs"/>
              </a:rPr>
              <a:t>Image classification</a:t>
            </a:r>
          </a:p>
        </p:txBody>
      </p:sp>
    </p:spTree>
    <p:extLst>
      <p:ext uri="{BB962C8B-B14F-4D97-AF65-F5344CB8AC3E}">
        <p14:creationId xmlns:p14="http://schemas.microsoft.com/office/powerpoint/2010/main" val="1047151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ECEE03-918F-43ED-A7B3-F1BDE3FCE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8934D9-5544-4DA9-898F-3FAE75F375D4}"/>
              </a:ext>
            </a:extLst>
          </p:cNvPr>
          <p:cNvSpPr>
            <a:spLocks noGrp="1"/>
          </p:cNvSpPr>
          <p:nvPr>
            <p:ph type="title"/>
          </p:nvPr>
        </p:nvSpPr>
        <p:spPr>
          <a:xfrm>
            <a:off x="856488" y="453025"/>
            <a:ext cx="10479024" cy="654992"/>
          </a:xfrm>
        </p:spPr>
        <p:txBody>
          <a:bodyPr vert="horz" lIns="91440" tIns="45720" rIns="91440" bIns="45720" rtlCol="0" anchor="b">
            <a:normAutofit/>
          </a:bodyPr>
          <a:lstStyle/>
          <a:p>
            <a:pPr algn="ctr"/>
            <a:r>
              <a:rPr lang="en-US" sz="4000" kern="1200" dirty="0">
                <a:solidFill>
                  <a:schemeClr val="tx1"/>
                </a:solidFill>
                <a:latin typeface="+mj-lt"/>
                <a:ea typeface="+mj-ea"/>
                <a:cs typeface="+mj-cs"/>
              </a:rPr>
              <a:t>Features are characteristic for each class</a:t>
            </a:r>
          </a:p>
        </p:txBody>
      </p:sp>
      <p:sp>
        <p:nvSpPr>
          <p:cNvPr id="20" name="sketch line">
            <a:extLst>
              <a:ext uri="{FF2B5EF4-FFF2-40B4-BE49-F238E27FC236}">
                <a16:creationId xmlns:a16="http://schemas.microsoft.com/office/drawing/2014/main" id="{010B55F0-C448-403A-8231-AD42A7BA2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2682" y="1661139"/>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earing a hat - Lenna&#10;&#10;">
            <a:extLst>
              <a:ext uri="{FF2B5EF4-FFF2-40B4-BE49-F238E27FC236}">
                <a16:creationId xmlns:a16="http://schemas.microsoft.com/office/drawing/2014/main" id="{DD0A846A-B521-48BA-AF79-98911C9E962E}"/>
              </a:ext>
            </a:extLst>
          </p:cNvPr>
          <p:cNvPicPr>
            <a:picLocks noChangeAspect="1"/>
          </p:cNvPicPr>
          <p:nvPr/>
        </p:nvPicPr>
        <p:blipFill rotWithShape="1">
          <a:blip r:embed="rId2">
            <a:extLst>
              <a:ext uri="{28A0092B-C50C-407E-A947-70E740481C1C}">
                <a14:useLocalDpi xmlns:a14="http://schemas.microsoft.com/office/drawing/2010/main" val="0"/>
              </a:ext>
            </a:extLst>
          </a:blip>
          <a:srcRect l="3357" r="-2" b="-2"/>
          <a:stretch/>
        </p:blipFill>
        <p:spPr>
          <a:xfrm>
            <a:off x="301351" y="2070334"/>
            <a:ext cx="3524888" cy="3647338"/>
          </a:xfrm>
          <a:custGeom>
            <a:avLst/>
            <a:gdLst/>
            <a:ahLst/>
            <a:cxnLst/>
            <a:rect l="l" t="t" r="r" b="b"/>
            <a:pathLst>
              <a:path w="3524888" h="3647338">
                <a:moveTo>
                  <a:pt x="887181" y="60"/>
                </a:moveTo>
                <a:cubicBezTo>
                  <a:pt x="945946"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8"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5" y="2178986"/>
                  <a:pt x="3505415" y="2292381"/>
                </a:cubicBezTo>
                <a:cubicBezTo>
                  <a:pt x="3514746" y="2447918"/>
                  <a:pt x="3522761" y="2603544"/>
                  <a:pt x="3508406" y="2759171"/>
                </a:cubicBezTo>
                <a:cubicBezTo>
                  <a:pt x="3497997" y="2866762"/>
                  <a:pt x="3488427"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6" name="Picture 5" descr="A black suv driving on a road&#10;">
            <a:extLst>
              <a:ext uri="{FF2B5EF4-FFF2-40B4-BE49-F238E27FC236}">
                <a16:creationId xmlns:a16="http://schemas.microsoft.com/office/drawing/2014/main" id="{5FD7FAD4-A2C0-498E-82AE-C4FC9A25E80E}"/>
              </a:ext>
            </a:extLst>
          </p:cNvPr>
          <p:cNvPicPr>
            <a:picLocks noChangeAspect="1"/>
          </p:cNvPicPr>
          <p:nvPr/>
        </p:nvPicPr>
        <p:blipFill rotWithShape="1">
          <a:blip r:embed="rId3">
            <a:extLst>
              <a:ext uri="{28A0092B-C50C-407E-A947-70E740481C1C}">
                <a14:useLocalDpi xmlns:a14="http://schemas.microsoft.com/office/drawing/2010/main" val="0"/>
              </a:ext>
            </a:extLst>
          </a:blip>
          <a:srcRect l="22405" r="23293" b="-2"/>
          <a:stretch/>
        </p:blipFill>
        <p:spPr>
          <a:xfrm>
            <a:off x="4229049" y="2070334"/>
            <a:ext cx="3524888" cy="3647338"/>
          </a:xfrm>
          <a:custGeom>
            <a:avLst/>
            <a:gdLst/>
            <a:ahLst/>
            <a:cxnLst/>
            <a:rect l="l" t="t" r="r" b="b"/>
            <a:pathLst>
              <a:path w="3524888" h="3647338">
                <a:moveTo>
                  <a:pt x="887181" y="60"/>
                </a:moveTo>
                <a:cubicBezTo>
                  <a:pt x="945947" y="-443"/>
                  <a:pt x="1004683" y="2214"/>
                  <a:pt x="1063120" y="9535"/>
                </a:cubicBezTo>
                <a:cubicBezTo>
                  <a:pt x="1192553" y="25206"/>
                  <a:pt x="1324035" y="29312"/>
                  <a:pt x="1454772" y="21769"/>
                </a:cubicBezTo>
                <a:cubicBezTo>
                  <a:pt x="1583729" y="15160"/>
                  <a:pt x="1712924" y="14714"/>
                  <a:pt x="1842239" y="16589"/>
                </a:cubicBezTo>
                <a:cubicBezTo>
                  <a:pt x="1958874" y="18285"/>
                  <a:pt x="2075629" y="18018"/>
                  <a:pt x="2192264" y="13196"/>
                </a:cubicBezTo>
                <a:cubicBezTo>
                  <a:pt x="2323253" y="7660"/>
                  <a:pt x="2454242" y="2928"/>
                  <a:pt x="2585114" y="13911"/>
                </a:cubicBezTo>
                <a:cubicBezTo>
                  <a:pt x="2699008" y="24482"/>
                  <a:pt x="2813669" y="29758"/>
                  <a:pt x="2928437" y="29714"/>
                </a:cubicBezTo>
                <a:cubicBezTo>
                  <a:pt x="3080601" y="28464"/>
                  <a:pt x="3232406" y="19625"/>
                  <a:pt x="3384330" y="14536"/>
                </a:cubicBezTo>
                <a:lnTo>
                  <a:pt x="3481468" y="12130"/>
                </a:lnTo>
                <a:lnTo>
                  <a:pt x="3481325" y="16098"/>
                </a:lnTo>
                <a:lnTo>
                  <a:pt x="3493308" y="84630"/>
                </a:lnTo>
                <a:lnTo>
                  <a:pt x="3493318" y="92959"/>
                </a:lnTo>
                <a:cubicBezTo>
                  <a:pt x="3495695" y="161085"/>
                  <a:pt x="3501169" y="229143"/>
                  <a:pt x="3512114" y="297090"/>
                </a:cubicBezTo>
                <a:cubicBezTo>
                  <a:pt x="3519231" y="340796"/>
                  <a:pt x="3524136" y="384681"/>
                  <a:pt x="3524809" y="428543"/>
                </a:cubicBezTo>
                <a:cubicBezTo>
                  <a:pt x="3525482" y="472405"/>
                  <a:pt x="3521924" y="516245"/>
                  <a:pt x="3512114" y="559861"/>
                </a:cubicBezTo>
                <a:cubicBezTo>
                  <a:pt x="3491119" y="656469"/>
                  <a:pt x="3485618" y="754605"/>
                  <a:pt x="3495724" y="852186"/>
                </a:cubicBezTo>
                <a:cubicBezTo>
                  <a:pt x="3504578" y="948437"/>
                  <a:pt x="3505176" y="1044867"/>
                  <a:pt x="3502664" y="1141386"/>
                </a:cubicBezTo>
                <a:cubicBezTo>
                  <a:pt x="3500391" y="1228440"/>
                  <a:pt x="3500750" y="1315584"/>
                  <a:pt x="3507210" y="1402639"/>
                </a:cubicBezTo>
                <a:cubicBezTo>
                  <a:pt x="3514626" y="1500407"/>
                  <a:pt x="3520966" y="1598176"/>
                  <a:pt x="3506252" y="1695857"/>
                </a:cubicBezTo>
                <a:cubicBezTo>
                  <a:pt x="3492089" y="1780866"/>
                  <a:pt x="3485019" y="1866447"/>
                  <a:pt x="3485079" y="1952109"/>
                </a:cubicBezTo>
                <a:cubicBezTo>
                  <a:pt x="3486753" y="2065682"/>
                  <a:pt x="3498596" y="2178986"/>
                  <a:pt x="3505415" y="2292381"/>
                </a:cubicBezTo>
                <a:cubicBezTo>
                  <a:pt x="3514746" y="2447918"/>
                  <a:pt x="3522761" y="2603544"/>
                  <a:pt x="3508406" y="2759171"/>
                </a:cubicBezTo>
                <a:cubicBezTo>
                  <a:pt x="3497997" y="2866762"/>
                  <a:pt x="3488428" y="2974352"/>
                  <a:pt x="3496442" y="3082389"/>
                </a:cubicBezTo>
                <a:cubicBezTo>
                  <a:pt x="3502066"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8" y="3652578"/>
                  <a:pt x="3015642" y="3636699"/>
                  <a:pt x="2851776" y="3628492"/>
                </a:cubicBezTo>
                <a:cubicBezTo>
                  <a:pt x="2716167" y="3622675"/>
                  <a:pt x="2580186" y="3623335"/>
                  <a:pt x="2444683" y="3630454"/>
                </a:cubicBezTo>
                <a:cubicBezTo>
                  <a:pt x="2220221" y="3640802"/>
                  <a:pt x="1995758" y="3642229"/>
                  <a:pt x="1771055" y="3636431"/>
                </a:cubicBezTo>
                <a:cubicBezTo>
                  <a:pt x="1659183" y="3633576"/>
                  <a:pt x="1547429" y="3634736"/>
                  <a:pt x="1435676" y="3638305"/>
                </a:cubicBezTo>
                <a:cubicBezTo>
                  <a:pt x="1179420" y="3646601"/>
                  <a:pt x="923403" y="3637323"/>
                  <a:pt x="667265" y="3634558"/>
                </a:cubicBezTo>
                <a:cubicBezTo>
                  <a:pt x="569736" y="3633488"/>
                  <a:pt x="472205" y="3633665"/>
                  <a:pt x="374794"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2" y="9535"/>
                </a:cubicBezTo>
                <a:cubicBezTo>
                  <a:pt x="769619" y="4223"/>
                  <a:pt x="828415" y="562"/>
                  <a:pt x="887181" y="60"/>
                </a:cubicBezTo>
                <a:close/>
              </a:path>
            </a:pathLst>
          </a:custGeom>
        </p:spPr>
      </p:pic>
      <p:pic>
        <p:nvPicPr>
          <p:cNvPr id="4" name="Picture 3" descr="A blue and white house&#10;&#10;">
            <a:extLst>
              <a:ext uri="{FF2B5EF4-FFF2-40B4-BE49-F238E27FC236}">
                <a16:creationId xmlns:a16="http://schemas.microsoft.com/office/drawing/2014/main" id="{78C71E43-DBDB-49BB-8876-293C26C9C79F}"/>
              </a:ext>
            </a:extLst>
          </p:cNvPr>
          <p:cNvPicPr>
            <a:picLocks noChangeAspect="1"/>
          </p:cNvPicPr>
          <p:nvPr/>
        </p:nvPicPr>
        <p:blipFill rotWithShape="1">
          <a:blip r:embed="rId4">
            <a:extLst>
              <a:ext uri="{28A0092B-C50C-407E-A947-70E740481C1C}">
                <a14:useLocalDpi xmlns:a14="http://schemas.microsoft.com/office/drawing/2010/main" val="0"/>
              </a:ext>
            </a:extLst>
          </a:blip>
          <a:srcRect l="11163" r="24526" b="1"/>
          <a:stretch/>
        </p:blipFill>
        <p:spPr>
          <a:xfrm>
            <a:off x="8216271" y="2002548"/>
            <a:ext cx="3524888" cy="3647338"/>
          </a:xfrm>
          <a:custGeom>
            <a:avLst/>
            <a:gdLst/>
            <a:ahLst/>
            <a:cxnLst/>
            <a:rect l="l" t="t" r="r" b="b"/>
            <a:pathLst>
              <a:path w="3524888" h="3647338">
                <a:moveTo>
                  <a:pt x="887180" y="60"/>
                </a:moveTo>
                <a:cubicBezTo>
                  <a:pt x="945946" y="-442"/>
                  <a:pt x="1004683" y="2214"/>
                  <a:pt x="1063120" y="9535"/>
                </a:cubicBezTo>
                <a:cubicBezTo>
                  <a:pt x="1192553" y="25206"/>
                  <a:pt x="1324035" y="29312"/>
                  <a:pt x="1454772" y="21769"/>
                </a:cubicBezTo>
                <a:cubicBezTo>
                  <a:pt x="1583729" y="15160"/>
                  <a:pt x="1712924" y="14714"/>
                  <a:pt x="1842239" y="16589"/>
                </a:cubicBezTo>
                <a:cubicBezTo>
                  <a:pt x="1958874" y="18285"/>
                  <a:pt x="2075628" y="18018"/>
                  <a:pt x="2192263" y="13196"/>
                </a:cubicBezTo>
                <a:cubicBezTo>
                  <a:pt x="2323253" y="7660"/>
                  <a:pt x="2454242" y="2928"/>
                  <a:pt x="2585113" y="13911"/>
                </a:cubicBezTo>
                <a:cubicBezTo>
                  <a:pt x="2699008" y="24482"/>
                  <a:pt x="2813668" y="29758"/>
                  <a:pt x="2928437" y="29714"/>
                </a:cubicBezTo>
                <a:cubicBezTo>
                  <a:pt x="3080601" y="28464"/>
                  <a:pt x="3232406" y="19625"/>
                  <a:pt x="3384330" y="14536"/>
                </a:cubicBezTo>
                <a:lnTo>
                  <a:pt x="3481468" y="12130"/>
                </a:lnTo>
                <a:lnTo>
                  <a:pt x="3481325" y="16098"/>
                </a:lnTo>
                <a:lnTo>
                  <a:pt x="3493308" y="84630"/>
                </a:lnTo>
                <a:lnTo>
                  <a:pt x="3493318" y="92959"/>
                </a:lnTo>
                <a:cubicBezTo>
                  <a:pt x="3495694" y="161085"/>
                  <a:pt x="3501168" y="229143"/>
                  <a:pt x="3512114" y="297090"/>
                </a:cubicBezTo>
                <a:cubicBezTo>
                  <a:pt x="3519231" y="340796"/>
                  <a:pt x="3524136" y="384681"/>
                  <a:pt x="3524809" y="428543"/>
                </a:cubicBezTo>
                <a:cubicBezTo>
                  <a:pt x="3525482" y="472405"/>
                  <a:pt x="3521923" y="516245"/>
                  <a:pt x="3512114" y="559861"/>
                </a:cubicBezTo>
                <a:cubicBezTo>
                  <a:pt x="3491119" y="656469"/>
                  <a:pt x="3485617" y="754605"/>
                  <a:pt x="3495724" y="852186"/>
                </a:cubicBezTo>
                <a:cubicBezTo>
                  <a:pt x="3504577" y="948437"/>
                  <a:pt x="3505176" y="1044867"/>
                  <a:pt x="3502664" y="1141386"/>
                </a:cubicBezTo>
                <a:cubicBezTo>
                  <a:pt x="3500391" y="1228440"/>
                  <a:pt x="3500749" y="1315584"/>
                  <a:pt x="3507210" y="1402639"/>
                </a:cubicBezTo>
                <a:cubicBezTo>
                  <a:pt x="3514626" y="1500407"/>
                  <a:pt x="3520966" y="1598176"/>
                  <a:pt x="3506251" y="1695857"/>
                </a:cubicBezTo>
                <a:cubicBezTo>
                  <a:pt x="3492089" y="1780866"/>
                  <a:pt x="3485019" y="1866447"/>
                  <a:pt x="3485079" y="1952109"/>
                </a:cubicBezTo>
                <a:cubicBezTo>
                  <a:pt x="3486753" y="2065682"/>
                  <a:pt x="3498595" y="2178986"/>
                  <a:pt x="3505414" y="2292381"/>
                </a:cubicBezTo>
                <a:cubicBezTo>
                  <a:pt x="3514746" y="2447918"/>
                  <a:pt x="3522760" y="2603544"/>
                  <a:pt x="3508405" y="2759171"/>
                </a:cubicBezTo>
                <a:cubicBezTo>
                  <a:pt x="3497997" y="2866762"/>
                  <a:pt x="3488427" y="2974352"/>
                  <a:pt x="3496442" y="3082389"/>
                </a:cubicBezTo>
                <a:cubicBezTo>
                  <a:pt x="3502065" y="3158639"/>
                  <a:pt x="3510200" y="3234980"/>
                  <a:pt x="3504816" y="3311409"/>
                </a:cubicBezTo>
                <a:lnTo>
                  <a:pt x="3500655" y="3407763"/>
                </a:lnTo>
                <a:lnTo>
                  <a:pt x="3500528" y="3407763"/>
                </a:lnTo>
                <a:lnTo>
                  <a:pt x="3500186" y="3418624"/>
                </a:lnTo>
                <a:lnTo>
                  <a:pt x="3498431" y="3459279"/>
                </a:lnTo>
                <a:lnTo>
                  <a:pt x="3498786" y="3476530"/>
                </a:lnTo>
                <a:lnTo>
                  <a:pt x="3500070" y="3476530"/>
                </a:lnTo>
                <a:lnTo>
                  <a:pt x="3504922" y="3592711"/>
                </a:lnTo>
                <a:lnTo>
                  <a:pt x="3504733" y="3642505"/>
                </a:lnTo>
                <a:lnTo>
                  <a:pt x="3344090" y="3645620"/>
                </a:lnTo>
                <a:cubicBezTo>
                  <a:pt x="3179267" y="3652578"/>
                  <a:pt x="3015642" y="3636699"/>
                  <a:pt x="2851776" y="3628492"/>
                </a:cubicBezTo>
                <a:cubicBezTo>
                  <a:pt x="2716167" y="3622675"/>
                  <a:pt x="2580186" y="3623335"/>
                  <a:pt x="2444683" y="3630454"/>
                </a:cubicBezTo>
                <a:cubicBezTo>
                  <a:pt x="2220221" y="3640802"/>
                  <a:pt x="1995757" y="3642229"/>
                  <a:pt x="1771055" y="3636431"/>
                </a:cubicBezTo>
                <a:cubicBezTo>
                  <a:pt x="1659183" y="3633576"/>
                  <a:pt x="1547429" y="3634736"/>
                  <a:pt x="1435675" y="3638305"/>
                </a:cubicBezTo>
                <a:cubicBezTo>
                  <a:pt x="1179419" y="3646601"/>
                  <a:pt x="923403" y="3637323"/>
                  <a:pt x="667265" y="3634558"/>
                </a:cubicBezTo>
                <a:cubicBezTo>
                  <a:pt x="569736" y="3633488"/>
                  <a:pt x="472205" y="3633665"/>
                  <a:pt x="374793" y="3637679"/>
                </a:cubicBezTo>
                <a:cubicBezTo>
                  <a:pt x="264415" y="3642140"/>
                  <a:pt x="154036" y="3643412"/>
                  <a:pt x="43657" y="3642932"/>
                </a:cubicBezTo>
                <a:lnTo>
                  <a:pt x="11965" y="3642429"/>
                </a:lnTo>
                <a:lnTo>
                  <a:pt x="24360" y="3479541"/>
                </a:lnTo>
                <a:cubicBezTo>
                  <a:pt x="26194" y="3423392"/>
                  <a:pt x="25594" y="3367189"/>
                  <a:pt x="22559" y="3311038"/>
                </a:cubicBezTo>
                <a:cubicBezTo>
                  <a:pt x="16343" y="3197955"/>
                  <a:pt x="-628" y="3084971"/>
                  <a:pt x="13594" y="2971689"/>
                </a:cubicBezTo>
                <a:cubicBezTo>
                  <a:pt x="38335" y="2776712"/>
                  <a:pt x="12519" y="2582431"/>
                  <a:pt x="4272" y="2387950"/>
                </a:cubicBezTo>
                <a:cubicBezTo>
                  <a:pt x="-3262" y="2237604"/>
                  <a:pt x="2250" y="2086990"/>
                  <a:pt x="20765" y="1937298"/>
                </a:cubicBezTo>
                <a:cubicBezTo>
                  <a:pt x="38958" y="1790576"/>
                  <a:pt x="37113" y="1642627"/>
                  <a:pt x="15268" y="1496252"/>
                </a:cubicBezTo>
                <a:cubicBezTo>
                  <a:pt x="7718" y="1430798"/>
                  <a:pt x="7400" y="1364898"/>
                  <a:pt x="14311" y="1299395"/>
                </a:cubicBezTo>
                <a:cubicBezTo>
                  <a:pt x="22640" y="1195064"/>
                  <a:pt x="20682" y="1090348"/>
                  <a:pt x="8455" y="986285"/>
                </a:cubicBezTo>
                <a:cubicBezTo>
                  <a:pt x="-8159" y="849535"/>
                  <a:pt x="3794" y="712390"/>
                  <a:pt x="9890" y="575540"/>
                </a:cubicBezTo>
                <a:cubicBezTo>
                  <a:pt x="14432" y="472556"/>
                  <a:pt x="17180" y="369671"/>
                  <a:pt x="12878" y="266688"/>
                </a:cubicBezTo>
                <a:lnTo>
                  <a:pt x="14418" y="21931"/>
                </a:lnTo>
                <a:lnTo>
                  <a:pt x="163536" y="23733"/>
                </a:lnTo>
                <a:cubicBezTo>
                  <a:pt x="346324" y="25875"/>
                  <a:pt x="528992" y="25875"/>
                  <a:pt x="711061" y="9535"/>
                </a:cubicBezTo>
                <a:cubicBezTo>
                  <a:pt x="769618" y="4223"/>
                  <a:pt x="828414" y="562"/>
                  <a:pt x="887180" y="60"/>
                </a:cubicBezTo>
                <a:close/>
              </a:path>
            </a:pathLst>
          </a:custGeom>
        </p:spPr>
      </p:pic>
      <p:sp>
        <p:nvSpPr>
          <p:cNvPr id="9" name="TextBox 8">
            <a:extLst>
              <a:ext uri="{FF2B5EF4-FFF2-40B4-BE49-F238E27FC236}">
                <a16:creationId xmlns:a16="http://schemas.microsoft.com/office/drawing/2014/main" id="{71BB743E-95B4-401D-AC7E-3F89ACF92066}"/>
              </a:ext>
            </a:extLst>
          </p:cNvPr>
          <p:cNvSpPr txBox="1"/>
          <p:nvPr/>
        </p:nvSpPr>
        <p:spPr>
          <a:xfrm>
            <a:off x="5233714" y="5826171"/>
            <a:ext cx="2279605" cy="923330"/>
          </a:xfrm>
          <a:prstGeom prst="rect">
            <a:avLst/>
          </a:prstGeom>
          <a:noFill/>
        </p:spPr>
        <p:txBody>
          <a:bodyPr wrap="square" rtlCol="0">
            <a:spAutoFit/>
          </a:bodyPr>
          <a:lstStyle/>
          <a:p>
            <a:r>
              <a:rPr lang="en-GB" dirty="0"/>
              <a:t>Wheels,</a:t>
            </a:r>
          </a:p>
          <a:p>
            <a:r>
              <a:rPr lang="en-GB" dirty="0"/>
              <a:t>Number Plate</a:t>
            </a:r>
          </a:p>
          <a:p>
            <a:r>
              <a:rPr lang="en-GB" dirty="0"/>
              <a:t>Headlights</a:t>
            </a:r>
          </a:p>
        </p:txBody>
      </p:sp>
      <p:sp>
        <p:nvSpPr>
          <p:cNvPr id="22" name="TextBox 21">
            <a:extLst>
              <a:ext uri="{FF2B5EF4-FFF2-40B4-BE49-F238E27FC236}">
                <a16:creationId xmlns:a16="http://schemas.microsoft.com/office/drawing/2014/main" id="{8DCA02A7-C4F3-4C5E-8DD4-7BA48E99CE1B}"/>
              </a:ext>
            </a:extLst>
          </p:cNvPr>
          <p:cNvSpPr txBox="1"/>
          <p:nvPr/>
        </p:nvSpPr>
        <p:spPr>
          <a:xfrm>
            <a:off x="1492295" y="5826171"/>
            <a:ext cx="1356360" cy="923330"/>
          </a:xfrm>
          <a:prstGeom prst="rect">
            <a:avLst/>
          </a:prstGeom>
          <a:noFill/>
        </p:spPr>
        <p:txBody>
          <a:bodyPr wrap="square" rtlCol="0">
            <a:spAutoFit/>
          </a:bodyPr>
          <a:lstStyle/>
          <a:p>
            <a:r>
              <a:rPr lang="en-GB" dirty="0"/>
              <a:t>Nose,</a:t>
            </a:r>
          </a:p>
          <a:p>
            <a:r>
              <a:rPr lang="en-GB" dirty="0"/>
              <a:t>Eyes,</a:t>
            </a:r>
          </a:p>
          <a:p>
            <a:r>
              <a:rPr lang="en-GB" dirty="0"/>
              <a:t>Mouth</a:t>
            </a:r>
          </a:p>
        </p:txBody>
      </p:sp>
      <p:sp>
        <p:nvSpPr>
          <p:cNvPr id="23" name="TextBox 22">
            <a:extLst>
              <a:ext uri="{FF2B5EF4-FFF2-40B4-BE49-F238E27FC236}">
                <a16:creationId xmlns:a16="http://schemas.microsoft.com/office/drawing/2014/main" id="{A8493BC3-F615-4291-8F53-C0BEC15C735E}"/>
              </a:ext>
            </a:extLst>
          </p:cNvPr>
          <p:cNvSpPr txBox="1"/>
          <p:nvPr/>
        </p:nvSpPr>
        <p:spPr>
          <a:xfrm>
            <a:off x="9241835" y="5790743"/>
            <a:ext cx="2279605" cy="923330"/>
          </a:xfrm>
          <a:prstGeom prst="rect">
            <a:avLst/>
          </a:prstGeom>
          <a:noFill/>
        </p:spPr>
        <p:txBody>
          <a:bodyPr wrap="square" rtlCol="0">
            <a:spAutoFit/>
          </a:bodyPr>
          <a:lstStyle/>
          <a:p>
            <a:r>
              <a:rPr lang="en-GB" dirty="0"/>
              <a:t>Door,</a:t>
            </a:r>
          </a:p>
          <a:p>
            <a:r>
              <a:rPr lang="en-GB" dirty="0"/>
              <a:t>Windows</a:t>
            </a:r>
          </a:p>
          <a:p>
            <a:r>
              <a:rPr lang="en-GB" dirty="0"/>
              <a:t>Steps</a:t>
            </a:r>
          </a:p>
        </p:txBody>
      </p:sp>
    </p:spTree>
    <p:extLst>
      <p:ext uri="{BB962C8B-B14F-4D97-AF65-F5344CB8AC3E}">
        <p14:creationId xmlns:p14="http://schemas.microsoft.com/office/powerpoint/2010/main" val="436485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4034" y="4143236"/>
            <a:ext cx="1215453" cy="1015631"/>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2764027" y="5249766"/>
            <a:ext cx="589280" cy="246221"/>
          </a:xfrm>
          <a:prstGeom prst="rect">
            <a:avLst/>
          </a:prstGeom>
        </p:spPr>
        <p:txBody>
          <a:bodyPr vert="horz" wrap="square" lIns="0" tIns="0" rIns="0" bIns="0" rtlCol="0">
            <a:spAutoFit/>
          </a:bodyPr>
          <a:lstStyle/>
          <a:p>
            <a:pPr marL="12700"/>
            <a:r>
              <a:rPr sz="1600" spc="-10" dirty="0">
                <a:latin typeface="Arial"/>
                <a:cs typeface="Arial"/>
              </a:rPr>
              <a:t>Image</a:t>
            </a:r>
            <a:endParaRPr sz="1600">
              <a:latin typeface="Arial"/>
              <a:cs typeface="Arial"/>
            </a:endParaRPr>
          </a:p>
        </p:txBody>
      </p:sp>
      <p:sp>
        <p:nvSpPr>
          <p:cNvPr id="4" name="object 4"/>
          <p:cNvSpPr/>
          <p:nvPr/>
        </p:nvSpPr>
        <p:spPr>
          <a:xfrm>
            <a:off x="5436742" y="4146461"/>
            <a:ext cx="1202766" cy="100923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4907027" y="5208236"/>
            <a:ext cx="2263775" cy="738664"/>
          </a:xfrm>
          <a:prstGeom prst="rect">
            <a:avLst/>
          </a:prstGeom>
        </p:spPr>
        <p:txBody>
          <a:bodyPr vert="horz" wrap="square" lIns="0" tIns="0" rIns="0" bIns="0" rtlCol="0">
            <a:spAutoFit/>
          </a:bodyPr>
          <a:lstStyle/>
          <a:p>
            <a:pPr marL="448309" marR="500380" indent="57785" algn="ctr"/>
            <a:r>
              <a:rPr sz="1600" spc="-10" dirty="0">
                <a:latin typeface="Arial"/>
                <a:cs typeface="Arial"/>
              </a:rPr>
              <a:t>Lo</a:t>
            </a:r>
            <a:r>
              <a:rPr sz="1600" spc="-25" dirty="0">
                <a:latin typeface="Arial"/>
                <a:cs typeface="Arial"/>
              </a:rPr>
              <a:t>w</a:t>
            </a:r>
            <a:r>
              <a:rPr sz="1600" spc="-15" dirty="0">
                <a:latin typeface="Arial"/>
                <a:cs typeface="Arial"/>
              </a:rPr>
              <a:t>-</a:t>
            </a:r>
            <a:r>
              <a:rPr sz="1600" spc="-10" dirty="0">
                <a:latin typeface="Arial"/>
                <a:cs typeface="Arial"/>
              </a:rPr>
              <a:t>level vision</a:t>
            </a:r>
            <a:r>
              <a:rPr sz="1600" spc="-25" dirty="0">
                <a:latin typeface="Arial"/>
                <a:cs typeface="Arial"/>
              </a:rPr>
              <a:t> </a:t>
            </a:r>
            <a:r>
              <a:rPr sz="1600" spc="-10" dirty="0">
                <a:latin typeface="Arial"/>
                <a:cs typeface="Arial"/>
              </a:rPr>
              <a:t>features</a:t>
            </a:r>
            <a:endParaRPr sz="1600">
              <a:latin typeface="Arial"/>
              <a:cs typeface="Arial"/>
            </a:endParaRPr>
          </a:p>
          <a:p>
            <a:pPr algn="ctr">
              <a:lnSpc>
                <a:spcPct val="100000"/>
              </a:lnSpc>
            </a:pPr>
            <a:r>
              <a:rPr sz="1600" spc="-10" dirty="0">
                <a:latin typeface="Arial"/>
                <a:cs typeface="Arial"/>
              </a:rPr>
              <a:t>(edges,</a:t>
            </a:r>
            <a:r>
              <a:rPr sz="1600" spc="10" dirty="0">
                <a:latin typeface="Arial"/>
                <a:cs typeface="Arial"/>
              </a:rPr>
              <a:t> </a:t>
            </a:r>
            <a:r>
              <a:rPr sz="1600" spc="-10" dirty="0">
                <a:latin typeface="Arial"/>
                <a:cs typeface="Arial"/>
              </a:rPr>
              <a:t>SIF</a:t>
            </a:r>
            <a:r>
              <a:rPr sz="1600" spc="-195" dirty="0">
                <a:latin typeface="Arial"/>
                <a:cs typeface="Arial"/>
              </a:rPr>
              <a:t>T</a:t>
            </a:r>
            <a:r>
              <a:rPr sz="1600" spc="-5" dirty="0">
                <a:latin typeface="Arial"/>
                <a:cs typeface="Arial"/>
              </a:rPr>
              <a:t>,</a:t>
            </a:r>
            <a:r>
              <a:rPr sz="1600" spc="20" dirty="0">
                <a:latin typeface="Arial"/>
                <a:cs typeface="Arial"/>
              </a:rPr>
              <a:t> </a:t>
            </a:r>
            <a:r>
              <a:rPr sz="1600" spc="-15" dirty="0">
                <a:latin typeface="Arial"/>
                <a:cs typeface="Arial"/>
              </a:rPr>
              <a:t>H</a:t>
            </a:r>
            <a:r>
              <a:rPr sz="1600" spc="-25" dirty="0">
                <a:latin typeface="Arial"/>
                <a:cs typeface="Arial"/>
              </a:rPr>
              <a:t>OG</a:t>
            </a:r>
            <a:r>
              <a:rPr sz="1600" spc="-5" dirty="0">
                <a:latin typeface="Arial"/>
                <a:cs typeface="Arial"/>
              </a:rPr>
              <a:t>,</a:t>
            </a:r>
            <a:r>
              <a:rPr sz="1600" spc="30" dirty="0">
                <a:latin typeface="Arial"/>
                <a:cs typeface="Arial"/>
              </a:rPr>
              <a:t> </a:t>
            </a:r>
            <a:r>
              <a:rPr sz="1600" spc="-10" dirty="0">
                <a:latin typeface="Arial"/>
                <a:cs typeface="Arial"/>
              </a:rPr>
              <a:t>etc.)</a:t>
            </a:r>
            <a:endParaRPr sz="1600">
              <a:latin typeface="Arial"/>
              <a:cs typeface="Arial"/>
            </a:endParaRPr>
          </a:p>
        </p:txBody>
      </p:sp>
      <p:sp>
        <p:nvSpPr>
          <p:cNvPr id="6" name="object 6"/>
          <p:cNvSpPr/>
          <p:nvPr/>
        </p:nvSpPr>
        <p:spPr>
          <a:xfrm>
            <a:off x="8232902" y="4114736"/>
            <a:ext cx="1382522" cy="107257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8472552" y="4269638"/>
            <a:ext cx="907415" cy="662940"/>
          </a:xfrm>
          <a:custGeom>
            <a:avLst/>
            <a:gdLst/>
            <a:ahLst/>
            <a:cxnLst/>
            <a:rect l="l" t="t" r="r" b="b"/>
            <a:pathLst>
              <a:path w="907415" h="662939">
                <a:moveTo>
                  <a:pt x="0" y="662406"/>
                </a:moveTo>
                <a:lnTo>
                  <a:pt x="907211" y="662406"/>
                </a:lnTo>
                <a:lnTo>
                  <a:pt x="907211" y="0"/>
                </a:lnTo>
                <a:lnTo>
                  <a:pt x="0" y="0"/>
                </a:lnTo>
                <a:lnTo>
                  <a:pt x="0" y="662406"/>
                </a:lnTo>
                <a:close/>
              </a:path>
            </a:pathLst>
          </a:custGeom>
          <a:ln w="38100">
            <a:solidFill>
              <a:srgbClr val="00FF00"/>
            </a:solidFill>
          </a:ln>
        </p:spPr>
        <p:txBody>
          <a:bodyPr wrap="square" lIns="0" tIns="0" rIns="0" bIns="0" rtlCol="0"/>
          <a:lstStyle/>
          <a:p>
            <a:endParaRPr/>
          </a:p>
        </p:txBody>
      </p:sp>
      <p:sp>
        <p:nvSpPr>
          <p:cNvPr id="8" name="object 8"/>
          <p:cNvSpPr txBox="1"/>
          <p:nvPr/>
        </p:nvSpPr>
        <p:spPr>
          <a:xfrm>
            <a:off x="8150097" y="5270467"/>
            <a:ext cx="1493520" cy="492443"/>
          </a:xfrm>
          <a:prstGeom prst="rect">
            <a:avLst/>
          </a:prstGeom>
        </p:spPr>
        <p:txBody>
          <a:bodyPr vert="horz" wrap="square" lIns="0" tIns="0" rIns="0" bIns="0" rtlCol="0">
            <a:spAutoFit/>
          </a:bodyPr>
          <a:lstStyle/>
          <a:p>
            <a:pPr algn="ctr">
              <a:lnSpc>
                <a:spcPct val="100000"/>
              </a:lnSpc>
            </a:pPr>
            <a:r>
              <a:rPr sz="1600" spc="-25" dirty="0">
                <a:latin typeface="Arial"/>
                <a:cs typeface="Arial"/>
              </a:rPr>
              <a:t>O</a:t>
            </a:r>
            <a:r>
              <a:rPr sz="1600" spc="-10" dirty="0">
                <a:latin typeface="Arial"/>
                <a:cs typeface="Arial"/>
              </a:rPr>
              <a:t>bject</a:t>
            </a:r>
            <a:r>
              <a:rPr sz="1600" spc="10" dirty="0">
                <a:latin typeface="Arial"/>
                <a:cs typeface="Arial"/>
              </a:rPr>
              <a:t> </a:t>
            </a:r>
            <a:r>
              <a:rPr sz="1600" spc="-10" dirty="0">
                <a:latin typeface="Arial"/>
                <a:cs typeface="Arial"/>
              </a:rPr>
              <a:t>dete</a:t>
            </a:r>
            <a:r>
              <a:rPr sz="1600" spc="-5" dirty="0">
                <a:latin typeface="Arial"/>
                <a:cs typeface="Arial"/>
              </a:rPr>
              <a:t>c</a:t>
            </a:r>
            <a:r>
              <a:rPr sz="1600" spc="-10" dirty="0">
                <a:latin typeface="Arial"/>
                <a:cs typeface="Arial"/>
              </a:rPr>
              <a:t>tion</a:t>
            </a:r>
            <a:endParaRPr sz="1600">
              <a:latin typeface="Arial"/>
              <a:cs typeface="Arial"/>
            </a:endParaRPr>
          </a:p>
          <a:p>
            <a:pPr marL="57785" algn="ctr"/>
            <a:r>
              <a:rPr sz="1600" spc="-5" dirty="0">
                <a:latin typeface="Arial"/>
                <a:cs typeface="Arial"/>
              </a:rPr>
              <a:t>/</a:t>
            </a:r>
            <a:r>
              <a:rPr sz="1600" spc="10" dirty="0">
                <a:latin typeface="Arial"/>
                <a:cs typeface="Arial"/>
              </a:rPr>
              <a:t> </a:t>
            </a:r>
            <a:r>
              <a:rPr sz="1600" spc="-10" dirty="0">
                <a:latin typeface="Arial"/>
                <a:cs typeface="Arial"/>
              </a:rPr>
              <a:t>classification</a:t>
            </a:r>
            <a:endParaRPr sz="1600">
              <a:latin typeface="Arial"/>
              <a:cs typeface="Arial"/>
            </a:endParaRPr>
          </a:p>
        </p:txBody>
      </p:sp>
      <p:sp>
        <p:nvSpPr>
          <p:cNvPr id="9" name="object 9"/>
          <p:cNvSpPr/>
          <p:nvPr/>
        </p:nvSpPr>
        <p:spPr>
          <a:xfrm>
            <a:off x="4261739" y="4502530"/>
            <a:ext cx="468630" cy="297180"/>
          </a:xfrm>
          <a:custGeom>
            <a:avLst/>
            <a:gdLst/>
            <a:ahLst/>
            <a:cxnLst/>
            <a:rect l="l" t="t" r="r" b="b"/>
            <a:pathLst>
              <a:path w="468630" h="297179">
                <a:moveTo>
                  <a:pt x="337947" y="0"/>
                </a:moveTo>
                <a:lnTo>
                  <a:pt x="337947" y="74168"/>
                </a:lnTo>
                <a:lnTo>
                  <a:pt x="0" y="74168"/>
                </a:lnTo>
                <a:lnTo>
                  <a:pt x="0" y="222758"/>
                </a:lnTo>
                <a:lnTo>
                  <a:pt x="337947" y="222758"/>
                </a:lnTo>
                <a:lnTo>
                  <a:pt x="337947" y="297053"/>
                </a:lnTo>
                <a:lnTo>
                  <a:pt x="468122" y="148463"/>
                </a:lnTo>
                <a:lnTo>
                  <a:pt x="337947" y="0"/>
                </a:lnTo>
                <a:close/>
              </a:path>
            </a:pathLst>
          </a:custGeom>
          <a:solidFill>
            <a:srgbClr val="00AFEF"/>
          </a:solidFill>
        </p:spPr>
        <p:txBody>
          <a:bodyPr wrap="square" lIns="0" tIns="0" rIns="0" bIns="0" rtlCol="0"/>
          <a:lstStyle/>
          <a:p>
            <a:endParaRPr/>
          </a:p>
        </p:txBody>
      </p:sp>
      <p:sp>
        <p:nvSpPr>
          <p:cNvPr id="10" name="object 10"/>
          <p:cNvSpPr/>
          <p:nvPr/>
        </p:nvSpPr>
        <p:spPr>
          <a:xfrm>
            <a:off x="4261739" y="4502530"/>
            <a:ext cx="468630" cy="297180"/>
          </a:xfrm>
          <a:custGeom>
            <a:avLst/>
            <a:gdLst/>
            <a:ahLst/>
            <a:cxnLst/>
            <a:rect l="l" t="t" r="r" b="b"/>
            <a:pathLst>
              <a:path w="468630" h="297179">
                <a:moveTo>
                  <a:pt x="468122" y="148463"/>
                </a:moveTo>
                <a:lnTo>
                  <a:pt x="337947" y="297053"/>
                </a:lnTo>
                <a:lnTo>
                  <a:pt x="337947" y="222758"/>
                </a:lnTo>
                <a:lnTo>
                  <a:pt x="0" y="222758"/>
                </a:lnTo>
                <a:lnTo>
                  <a:pt x="0" y="74168"/>
                </a:lnTo>
                <a:lnTo>
                  <a:pt x="337947" y="74168"/>
                </a:lnTo>
                <a:lnTo>
                  <a:pt x="337947" y="0"/>
                </a:lnTo>
                <a:lnTo>
                  <a:pt x="468122" y="148463"/>
                </a:lnTo>
                <a:close/>
              </a:path>
            </a:pathLst>
          </a:custGeom>
          <a:ln w="12700">
            <a:solidFill>
              <a:srgbClr val="000000"/>
            </a:solidFill>
          </a:ln>
        </p:spPr>
        <p:txBody>
          <a:bodyPr wrap="square" lIns="0" tIns="0" rIns="0" bIns="0" rtlCol="0"/>
          <a:lstStyle/>
          <a:p>
            <a:endParaRPr/>
          </a:p>
        </p:txBody>
      </p:sp>
      <p:sp>
        <p:nvSpPr>
          <p:cNvPr id="11" name="object 11"/>
          <p:cNvSpPr/>
          <p:nvPr/>
        </p:nvSpPr>
        <p:spPr>
          <a:xfrm>
            <a:off x="7304405" y="4502530"/>
            <a:ext cx="467995" cy="297180"/>
          </a:xfrm>
          <a:custGeom>
            <a:avLst/>
            <a:gdLst/>
            <a:ahLst/>
            <a:cxnLst/>
            <a:rect l="l" t="t" r="r" b="b"/>
            <a:pathLst>
              <a:path w="467995" h="297179">
                <a:moveTo>
                  <a:pt x="337947" y="0"/>
                </a:moveTo>
                <a:lnTo>
                  <a:pt x="337947" y="74168"/>
                </a:lnTo>
                <a:lnTo>
                  <a:pt x="0" y="74168"/>
                </a:lnTo>
                <a:lnTo>
                  <a:pt x="0" y="222758"/>
                </a:lnTo>
                <a:lnTo>
                  <a:pt x="337947" y="222758"/>
                </a:lnTo>
                <a:lnTo>
                  <a:pt x="337947" y="297053"/>
                </a:lnTo>
                <a:lnTo>
                  <a:pt x="467995" y="148463"/>
                </a:lnTo>
                <a:lnTo>
                  <a:pt x="337947" y="0"/>
                </a:lnTo>
                <a:close/>
              </a:path>
            </a:pathLst>
          </a:custGeom>
          <a:solidFill>
            <a:srgbClr val="00AFEF"/>
          </a:solidFill>
        </p:spPr>
        <p:txBody>
          <a:bodyPr wrap="square" lIns="0" tIns="0" rIns="0" bIns="0" rtlCol="0"/>
          <a:lstStyle/>
          <a:p>
            <a:endParaRPr/>
          </a:p>
        </p:txBody>
      </p:sp>
      <p:sp>
        <p:nvSpPr>
          <p:cNvPr id="12" name="object 12"/>
          <p:cNvSpPr/>
          <p:nvPr/>
        </p:nvSpPr>
        <p:spPr>
          <a:xfrm>
            <a:off x="7304405" y="4502530"/>
            <a:ext cx="467995" cy="297180"/>
          </a:xfrm>
          <a:custGeom>
            <a:avLst/>
            <a:gdLst/>
            <a:ahLst/>
            <a:cxnLst/>
            <a:rect l="l" t="t" r="r" b="b"/>
            <a:pathLst>
              <a:path w="467995" h="297179">
                <a:moveTo>
                  <a:pt x="467995" y="148463"/>
                </a:moveTo>
                <a:lnTo>
                  <a:pt x="337947" y="297053"/>
                </a:lnTo>
                <a:lnTo>
                  <a:pt x="337947" y="222758"/>
                </a:lnTo>
                <a:lnTo>
                  <a:pt x="0" y="222758"/>
                </a:lnTo>
                <a:lnTo>
                  <a:pt x="0" y="74168"/>
                </a:lnTo>
                <a:lnTo>
                  <a:pt x="337947" y="74168"/>
                </a:lnTo>
                <a:lnTo>
                  <a:pt x="337947" y="0"/>
                </a:lnTo>
                <a:lnTo>
                  <a:pt x="467995" y="148463"/>
                </a:lnTo>
                <a:close/>
              </a:path>
            </a:pathLst>
          </a:custGeom>
          <a:ln w="12700">
            <a:solidFill>
              <a:srgbClr val="000000"/>
            </a:solidFill>
          </a:ln>
        </p:spPr>
        <p:txBody>
          <a:bodyPr wrap="square" lIns="0" tIns="0" rIns="0" bIns="0" rtlCol="0"/>
          <a:lstStyle/>
          <a:p>
            <a:endParaRPr/>
          </a:p>
        </p:txBody>
      </p:sp>
      <p:sp>
        <p:nvSpPr>
          <p:cNvPr id="13" name="object 13"/>
          <p:cNvSpPr txBox="1"/>
          <p:nvPr/>
        </p:nvSpPr>
        <p:spPr>
          <a:xfrm>
            <a:off x="2285955" y="2641210"/>
            <a:ext cx="1451610" cy="641201"/>
          </a:xfrm>
          <a:prstGeom prst="rect">
            <a:avLst/>
          </a:prstGeom>
          <a:solidFill>
            <a:srgbClr val="FFFFCC"/>
          </a:solidFill>
          <a:ln w="9525">
            <a:solidFill>
              <a:srgbClr val="000000"/>
            </a:solidFill>
          </a:ln>
        </p:spPr>
        <p:txBody>
          <a:bodyPr vert="horz" wrap="square" lIns="0" tIns="0" rIns="0" bIns="0" rtlCol="0">
            <a:spAutoFit/>
          </a:bodyPr>
          <a:lstStyle/>
          <a:p>
            <a:pPr marL="269875" marR="91440" indent="-170815">
              <a:lnSpc>
                <a:spcPts val="2450"/>
              </a:lnSpc>
            </a:pPr>
            <a:r>
              <a:rPr sz="2200" spc="-10" dirty="0">
                <a:latin typeface="Arial"/>
                <a:cs typeface="Arial"/>
              </a:rPr>
              <a:t>Input</a:t>
            </a:r>
            <a:r>
              <a:rPr sz="2200" spc="10" dirty="0">
                <a:latin typeface="Arial"/>
                <a:cs typeface="Arial"/>
              </a:rPr>
              <a:t> </a:t>
            </a:r>
            <a:r>
              <a:rPr sz="2200" spc="-15" dirty="0">
                <a:latin typeface="Arial"/>
                <a:cs typeface="Arial"/>
              </a:rPr>
              <a:t>data</a:t>
            </a:r>
            <a:r>
              <a:rPr sz="2200" spc="-10" dirty="0">
                <a:latin typeface="Arial"/>
                <a:cs typeface="Arial"/>
              </a:rPr>
              <a:t> (p</a:t>
            </a:r>
            <a:r>
              <a:rPr sz="2200" dirty="0">
                <a:latin typeface="Arial"/>
                <a:cs typeface="Arial"/>
              </a:rPr>
              <a:t>i</a:t>
            </a:r>
            <a:r>
              <a:rPr sz="2200" spc="-10" dirty="0">
                <a:latin typeface="Arial"/>
                <a:cs typeface="Arial"/>
              </a:rPr>
              <a:t>xels)</a:t>
            </a:r>
            <a:endParaRPr sz="2200" dirty="0">
              <a:latin typeface="Arial"/>
              <a:cs typeface="Arial"/>
            </a:endParaRPr>
          </a:p>
        </p:txBody>
      </p:sp>
      <p:sp>
        <p:nvSpPr>
          <p:cNvPr id="14" name="object 14"/>
          <p:cNvSpPr txBox="1"/>
          <p:nvPr/>
        </p:nvSpPr>
        <p:spPr>
          <a:xfrm>
            <a:off x="8094727" y="2452371"/>
            <a:ext cx="1659255" cy="944489"/>
          </a:xfrm>
          <a:prstGeom prst="rect">
            <a:avLst/>
          </a:prstGeom>
          <a:solidFill>
            <a:srgbClr val="E6E6FF"/>
          </a:solidFill>
          <a:ln w="9525">
            <a:solidFill>
              <a:srgbClr val="000000"/>
            </a:solidFill>
          </a:ln>
        </p:spPr>
        <p:txBody>
          <a:bodyPr vert="horz" wrap="square" lIns="0" tIns="0" rIns="0" bIns="0" rtlCol="0">
            <a:spAutoFit/>
          </a:bodyPr>
          <a:lstStyle/>
          <a:p>
            <a:pPr marL="118110" marR="109855" indent="162560" algn="just">
              <a:lnSpc>
                <a:spcPct val="93000"/>
              </a:lnSpc>
            </a:pPr>
            <a:r>
              <a:rPr sz="2200" spc="-15" dirty="0">
                <a:latin typeface="Arial"/>
                <a:cs typeface="Arial"/>
              </a:rPr>
              <a:t>Le</a:t>
            </a:r>
            <a:r>
              <a:rPr sz="2200" spc="-10" dirty="0">
                <a:latin typeface="Arial"/>
                <a:cs typeface="Arial"/>
              </a:rPr>
              <a:t>arn</a:t>
            </a:r>
            <a:r>
              <a:rPr sz="2200" dirty="0">
                <a:latin typeface="Arial"/>
                <a:cs typeface="Arial"/>
              </a:rPr>
              <a:t>i</a:t>
            </a:r>
            <a:r>
              <a:rPr sz="2200" spc="-15" dirty="0">
                <a:latin typeface="Arial"/>
                <a:cs typeface="Arial"/>
              </a:rPr>
              <a:t>ng</a:t>
            </a:r>
            <a:r>
              <a:rPr sz="2200" spc="-10" dirty="0">
                <a:latin typeface="Arial"/>
                <a:cs typeface="Arial"/>
              </a:rPr>
              <a:t> Algor</a:t>
            </a:r>
            <a:r>
              <a:rPr sz="2200" dirty="0">
                <a:latin typeface="Arial"/>
                <a:cs typeface="Arial"/>
              </a:rPr>
              <a:t>i</a:t>
            </a:r>
            <a:r>
              <a:rPr sz="2200" spc="-15" dirty="0">
                <a:latin typeface="Arial"/>
                <a:cs typeface="Arial"/>
              </a:rPr>
              <a:t>thm</a:t>
            </a:r>
            <a:r>
              <a:rPr sz="2200" spc="-10" dirty="0">
                <a:latin typeface="Arial"/>
                <a:cs typeface="Arial"/>
              </a:rPr>
              <a:t> (e.g.,</a:t>
            </a:r>
            <a:r>
              <a:rPr sz="2200" spc="10" dirty="0">
                <a:latin typeface="Arial"/>
                <a:cs typeface="Arial"/>
              </a:rPr>
              <a:t> </a:t>
            </a:r>
            <a:r>
              <a:rPr sz="2200" spc="-15" dirty="0">
                <a:latin typeface="Arial"/>
                <a:cs typeface="Arial"/>
              </a:rPr>
              <a:t>SVM)</a:t>
            </a:r>
            <a:endParaRPr sz="2200">
              <a:latin typeface="Arial"/>
              <a:cs typeface="Arial"/>
            </a:endParaRPr>
          </a:p>
        </p:txBody>
      </p:sp>
      <p:sp>
        <p:nvSpPr>
          <p:cNvPr id="15" name="object 15"/>
          <p:cNvSpPr txBox="1"/>
          <p:nvPr/>
        </p:nvSpPr>
        <p:spPr>
          <a:xfrm>
            <a:off x="5047488" y="2452371"/>
            <a:ext cx="1981200" cy="944489"/>
          </a:xfrm>
          <a:prstGeom prst="rect">
            <a:avLst/>
          </a:prstGeom>
          <a:solidFill>
            <a:srgbClr val="FFFFCC"/>
          </a:solidFill>
          <a:ln w="9525">
            <a:solidFill>
              <a:srgbClr val="000000"/>
            </a:solidFill>
          </a:ln>
        </p:spPr>
        <p:txBody>
          <a:bodyPr vert="horz" wrap="square" lIns="0" tIns="0" rIns="0" bIns="0" rtlCol="0">
            <a:spAutoFit/>
          </a:bodyPr>
          <a:lstStyle/>
          <a:p>
            <a:pPr marL="92075" marR="85725" algn="ctr">
              <a:lnSpc>
                <a:spcPct val="93000"/>
              </a:lnSpc>
            </a:pPr>
            <a:r>
              <a:rPr sz="2200" spc="-10" dirty="0">
                <a:latin typeface="Arial"/>
                <a:cs typeface="Arial"/>
              </a:rPr>
              <a:t>feature representation (hand-crafted)</a:t>
            </a:r>
            <a:endParaRPr sz="2200">
              <a:latin typeface="Arial"/>
              <a:cs typeface="Arial"/>
            </a:endParaRPr>
          </a:p>
        </p:txBody>
      </p:sp>
      <p:sp>
        <p:nvSpPr>
          <p:cNvPr id="16" name="object 16"/>
          <p:cNvSpPr/>
          <p:nvPr/>
        </p:nvSpPr>
        <p:spPr>
          <a:xfrm>
            <a:off x="4261739" y="2872994"/>
            <a:ext cx="468630" cy="297180"/>
          </a:xfrm>
          <a:custGeom>
            <a:avLst/>
            <a:gdLst/>
            <a:ahLst/>
            <a:cxnLst/>
            <a:rect l="l" t="t" r="r" b="b"/>
            <a:pathLst>
              <a:path w="468630" h="297180">
                <a:moveTo>
                  <a:pt x="337947" y="0"/>
                </a:moveTo>
                <a:lnTo>
                  <a:pt x="337947" y="74294"/>
                </a:lnTo>
                <a:lnTo>
                  <a:pt x="0" y="74294"/>
                </a:lnTo>
                <a:lnTo>
                  <a:pt x="0" y="222884"/>
                </a:lnTo>
                <a:lnTo>
                  <a:pt x="337947" y="222884"/>
                </a:lnTo>
                <a:lnTo>
                  <a:pt x="337947" y="297179"/>
                </a:lnTo>
                <a:lnTo>
                  <a:pt x="468122" y="148589"/>
                </a:lnTo>
                <a:lnTo>
                  <a:pt x="337947" y="0"/>
                </a:lnTo>
                <a:close/>
              </a:path>
            </a:pathLst>
          </a:custGeom>
          <a:solidFill>
            <a:srgbClr val="00AFEF"/>
          </a:solidFill>
        </p:spPr>
        <p:txBody>
          <a:bodyPr wrap="square" lIns="0" tIns="0" rIns="0" bIns="0" rtlCol="0"/>
          <a:lstStyle/>
          <a:p>
            <a:endParaRPr/>
          </a:p>
        </p:txBody>
      </p:sp>
      <p:sp>
        <p:nvSpPr>
          <p:cNvPr id="17" name="object 17"/>
          <p:cNvSpPr/>
          <p:nvPr/>
        </p:nvSpPr>
        <p:spPr>
          <a:xfrm>
            <a:off x="4261739" y="2872994"/>
            <a:ext cx="468630" cy="297180"/>
          </a:xfrm>
          <a:custGeom>
            <a:avLst/>
            <a:gdLst/>
            <a:ahLst/>
            <a:cxnLst/>
            <a:rect l="l" t="t" r="r" b="b"/>
            <a:pathLst>
              <a:path w="468630" h="297180">
                <a:moveTo>
                  <a:pt x="468122" y="148589"/>
                </a:moveTo>
                <a:lnTo>
                  <a:pt x="337947" y="297179"/>
                </a:lnTo>
                <a:lnTo>
                  <a:pt x="337947" y="222884"/>
                </a:lnTo>
                <a:lnTo>
                  <a:pt x="0" y="222884"/>
                </a:lnTo>
                <a:lnTo>
                  <a:pt x="0" y="74294"/>
                </a:lnTo>
                <a:lnTo>
                  <a:pt x="337947" y="74294"/>
                </a:lnTo>
                <a:lnTo>
                  <a:pt x="337947" y="0"/>
                </a:lnTo>
                <a:lnTo>
                  <a:pt x="468122" y="148589"/>
                </a:lnTo>
                <a:close/>
              </a:path>
            </a:pathLst>
          </a:custGeom>
          <a:ln w="12700">
            <a:solidFill>
              <a:srgbClr val="000000"/>
            </a:solidFill>
          </a:ln>
        </p:spPr>
        <p:txBody>
          <a:bodyPr wrap="square" lIns="0" tIns="0" rIns="0" bIns="0" rtlCol="0"/>
          <a:lstStyle/>
          <a:p>
            <a:endParaRPr/>
          </a:p>
        </p:txBody>
      </p:sp>
      <p:sp>
        <p:nvSpPr>
          <p:cNvPr id="18" name="object 18"/>
          <p:cNvSpPr/>
          <p:nvPr/>
        </p:nvSpPr>
        <p:spPr>
          <a:xfrm>
            <a:off x="7304405" y="2872994"/>
            <a:ext cx="467995" cy="297180"/>
          </a:xfrm>
          <a:custGeom>
            <a:avLst/>
            <a:gdLst/>
            <a:ahLst/>
            <a:cxnLst/>
            <a:rect l="l" t="t" r="r" b="b"/>
            <a:pathLst>
              <a:path w="467995" h="297180">
                <a:moveTo>
                  <a:pt x="337947" y="0"/>
                </a:moveTo>
                <a:lnTo>
                  <a:pt x="337947" y="74294"/>
                </a:lnTo>
                <a:lnTo>
                  <a:pt x="0" y="74294"/>
                </a:lnTo>
                <a:lnTo>
                  <a:pt x="0" y="222884"/>
                </a:lnTo>
                <a:lnTo>
                  <a:pt x="337947" y="222884"/>
                </a:lnTo>
                <a:lnTo>
                  <a:pt x="337947" y="297179"/>
                </a:lnTo>
                <a:lnTo>
                  <a:pt x="467995" y="148589"/>
                </a:lnTo>
                <a:lnTo>
                  <a:pt x="337947" y="0"/>
                </a:lnTo>
                <a:close/>
              </a:path>
            </a:pathLst>
          </a:custGeom>
          <a:solidFill>
            <a:srgbClr val="00AFEF"/>
          </a:solidFill>
        </p:spPr>
        <p:txBody>
          <a:bodyPr wrap="square" lIns="0" tIns="0" rIns="0" bIns="0" rtlCol="0"/>
          <a:lstStyle/>
          <a:p>
            <a:endParaRPr/>
          </a:p>
        </p:txBody>
      </p:sp>
      <p:sp>
        <p:nvSpPr>
          <p:cNvPr id="19" name="object 19"/>
          <p:cNvSpPr/>
          <p:nvPr/>
        </p:nvSpPr>
        <p:spPr>
          <a:xfrm>
            <a:off x="7304405" y="2872994"/>
            <a:ext cx="467995" cy="297180"/>
          </a:xfrm>
          <a:custGeom>
            <a:avLst/>
            <a:gdLst/>
            <a:ahLst/>
            <a:cxnLst/>
            <a:rect l="l" t="t" r="r" b="b"/>
            <a:pathLst>
              <a:path w="467995" h="297180">
                <a:moveTo>
                  <a:pt x="467995" y="148589"/>
                </a:moveTo>
                <a:lnTo>
                  <a:pt x="337947" y="297179"/>
                </a:lnTo>
                <a:lnTo>
                  <a:pt x="337947" y="222884"/>
                </a:lnTo>
                <a:lnTo>
                  <a:pt x="0" y="222884"/>
                </a:lnTo>
                <a:lnTo>
                  <a:pt x="0" y="74294"/>
                </a:lnTo>
                <a:lnTo>
                  <a:pt x="337947" y="74294"/>
                </a:lnTo>
                <a:lnTo>
                  <a:pt x="337947" y="0"/>
                </a:lnTo>
                <a:lnTo>
                  <a:pt x="467995" y="148589"/>
                </a:lnTo>
                <a:close/>
              </a:path>
            </a:pathLst>
          </a:custGeom>
          <a:ln w="12700">
            <a:solidFill>
              <a:srgbClr val="000000"/>
            </a:solidFill>
          </a:ln>
        </p:spPr>
        <p:txBody>
          <a:bodyPr wrap="square" lIns="0" tIns="0" rIns="0" bIns="0" rtlCol="0"/>
          <a:lstStyle/>
          <a:p>
            <a:endParaRPr/>
          </a:p>
        </p:txBody>
      </p:sp>
      <p:sp>
        <p:nvSpPr>
          <p:cNvPr id="20" name="object 20"/>
          <p:cNvSpPr txBox="1"/>
          <p:nvPr/>
        </p:nvSpPr>
        <p:spPr>
          <a:xfrm>
            <a:off x="3058667" y="3446242"/>
            <a:ext cx="3362325" cy="369332"/>
          </a:xfrm>
          <a:prstGeom prst="rect">
            <a:avLst/>
          </a:prstGeom>
        </p:spPr>
        <p:txBody>
          <a:bodyPr vert="horz" wrap="square" lIns="0" tIns="0" rIns="0" bIns="0" rtlCol="0">
            <a:spAutoFit/>
          </a:bodyPr>
          <a:lstStyle/>
          <a:p>
            <a:pPr marL="12700"/>
            <a:r>
              <a:rPr sz="2400" dirty="0">
                <a:solidFill>
                  <a:srgbClr val="FF0000"/>
                </a:solidFill>
                <a:latin typeface="Arial"/>
                <a:cs typeface="Arial"/>
              </a:rPr>
              <a:t>Fe</a:t>
            </a:r>
            <a:r>
              <a:rPr sz="2400" spc="-10" dirty="0">
                <a:solidFill>
                  <a:srgbClr val="FF0000"/>
                </a:solidFill>
                <a:latin typeface="Arial"/>
                <a:cs typeface="Arial"/>
              </a:rPr>
              <a:t>a</a:t>
            </a:r>
            <a:r>
              <a:rPr sz="2400" dirty="0">
                <a:solidFill>
                  <a:srgbClr val="FF0000"/>
                </a:solidFill>
                <a:latin typeface="Arial"/>
                <a:cs typeface="Arial"/>
              </a:rPr>
              <a:t>tures</a:t>
            </a:r>
            <a:r>
              <a:rPr sz="2400" spc="5" dirty="0">
                <a:solidFill>
                  <a:srgbClr val="FF0000"/>
                </a:solidFill>
                <a:latin typeface="Arial"/>
                <a:cs typeface="Arial"/>
              </a:rPr>
              <a:t> </a:t>
            </a:r>
            <a:r>
              <a:rPr sz="2400" dirty="0">
                <a:solidFill>
                  <a:srgbClr val="FF0000"/>
                </a:solidFill>
                <a:latin typeface="Arial"/>
                <a:cs typeface="Arial"/>
              </a:rPr>
              <a:t>are not l</a:t>
            </a:r>
            <a:r>
              <a:rPr sz="2400" spc="-10" dirty="0">
                <a:solidFill>
                  <a:srgbClr val="FF0000"/>
                </a:solidFill>
                <a:latin typeface="Arial"/>
                <a:cs typeface="Arial"/>
              </a:rPr>
              <a:t>e</a:t>
            </a:r>
            <a:r>
              <a:rPr sz="2400" dirty="0">
                <a:solidFill>
                  <a:srgbClr val="FF0000"/>
                </a:solidFill>
                <a:latin typeface="Arial"/>
                <a:cs typeface="Arial"/>
              </a:rPr>
              <a:t>arned</a:t>
            </a:r>
            <a:endParaRPr sz="2400" dirty="0">
              <a:latin typeface="Arial"/>
              <a:cs typeface="Arial"/>
            </a:endParaRPr>
          </a:p>
        </p:txBody>
      </p:sp>
      <p:sp>
        <p:nvSpPr>
          <p:cNvPr id="21" name="object 21"/>
          <p:cNvSpPr/>
          <p:nvPr/>
        </p:nvSpPr>
        <p:spPr>
          <a:xfrm rot="10800000">
            <a:off x="4381753" y="3132892"/>
            <a:ext cx="132715" cy="360045"/>
          </a:xfrm>
          <a:custGeom>
            <a:avLst/>
            <a:gdLst/>
            <a:ahLst/>
            <a:cxnLst/>
            <a:rect l="l" t="t" r="r" b="b"/>
            <a:pathLst>
              <a:path w="132714" h="360044">
                <a:moveTo>
                  <a:pt x="16001" y="229615"/>
                </a:moveTo>
                <a:lnTo>
                  <a:pt x="2412" y="237616"/>
                </a:lnTo>
                <a:lnTo>
                  <a:pt x="0" y="246379"/>
                </a:lnTo>
                <a:lnTo>
                  <a:pt x="4063" y="253237"/>
                </a:lnTo>
                <a:lnTo>
                  <a:pt x="66420" y="360045"/>
                </a:lnTo>
                <a:lnTo>
                  <a:pt x="82955" y="331724"/>
                </a:lnTo>
                <a:lnTo>
                  <a:pt x="52069" y="331724"/>
                </a:lnTo>
                <a:lnTo>
                  <a:pt x="52066" y="278794"/>
                </a:lnTo>
                <a:lnTo>
                  <a:pt x="24764" y="232028"/>
                </a:lnTo>
                <a:lnTo>
                  <a:pt x="16001" y="229615"/>
                </a:lnTo>
                <a:close/>
              </a:path>
              <a:path w="132714" h="360044">
                <a:moveTo>
                  <a:pt x="52069" y="278800"/>
                </a:moveTo>
                <a:lnTo>
                  <a:pt x="52069" y="331724"/>
                </a:lnTo>
                <a:lnTo>
                  <a:pt x="80644" y="331724"/>
                </a:lnTo>
                <a:lnTo>
                  <a:pt x="80644" y="324485"/>
                </a:lnTo>
                <a:lnTo>
                  <a:pt x="53975" y="324485"/>
                </a:lnTo>
                <a:lnTo>
                  <a:pt x="66356" y="303272"/>
                </a:lnTo>
                <a:lnTo>
                  <a:pt x="52069" y="278800"/>
                </a:lnTo>
                <a:close/>
              </a:path>
              <a:path w="132714" h="360044">
                <a:moveTo>
                  <a:pt x="116712" y="229615"/>
                </a:moveTo>
                <a:lnTo>
                  <a:pt x="108076" y="232028"/>
                </a:lnTo>
                <a:lnTo>
                  <a:pt x="104012" y="238760"/>
                </a:lnTo>
                <a:lnTo>
                  <a:pt x="80644" y="278794"/>
                </a:lnTo>
                <a:lnTo>
                  <a:pt x="80644" y="331724"/>
                </a:lnTo>
                <a:lnTo>
                  <a:pt x="82955" y="331724"/>
                </a:lnTo>
                <a:lnTo>
                  <a:pt x="128777" y="253237"/>
                </a:lnTo>
                <a:lnTo>
                  <a:pt x="132714" y="246379"/>
                </a:lnTo>
                <a:lnTo>
                  <a:pt x="130429" y="237616"/>
                </a:lnTo>
                <a:lnTo>
                  <a:pt x="123570" y="233679"/>
                </a:lnTo>
                <a:lnTo>
                  <a:pt x="116712" y="229615"/>
                </a:lnTo>
                <a:close/>
              </a:path>
              <a:path w="132714" h="360044">
                <a:moveTo>
                  <a:pt x="66356" y="303272"/>
                </a:moveTo>
                <a:lnTo>
                  <a:pt x="53975" y="324485"/>
                </a:lnTo>
                <a:lnTo>
                  <a:pt x="78739" y="324485"/>
                </a:lnTo>
                <a:lnTo>
                  <a:pt x="66356" y="303272"/>
                </a:lnTo>
                <a:close/>
              </a:path>
              <a:path w="132714" h="360044">
                <a:moveTo>
                  <a:pt x="80644" y="278794"/>
                </a:moveTo>
                <a:lnTo>
                  <a:pt x="66356" y="303272"/>
                </a:lnTo>
                <a:lnTo>
                  <a:pt x="78739" y="324485"/>
                </a:lnTo>
                <a:lnTo>
                  <a:pt x="80644" y="324485"/>
                </a:lnTo>
                <a:lnTo>
                  <a:pt x="80644" y="278794"/>
                </a:lnTo>
                <a:close/>
              </a:path>
              <a:path w="132714" h="360044">
                <a:moveTo>
                  <a:pt x="80644" y="0"/>
                </a:moveTo>
                <a:lnTo>
                  <a:pt x="52069" y="0"/>
                </a:lnTo>
                <a:lnTo>
                  <a:pt x="52069" y="278800"/>
                </a:lnTo>
                <a:lnTo>
                  <a:pt x="66356" y="303272"/>
                </a:lnTo>
                <a:lnTo>
                  <a:pt x="80641" y="278800"/>
                </a:lnTo>
                <a:lnTo>
                  <a:pt x="80644" y="0"/>
                </a:lnTo>
                <a:close/>
              </a:path>
            </a:pathLst>
          </a:custGeom>
          <a:solidFill>
            <a:srgbClr val="FF0000"/>
          </a:solidFill>
        </p:spPr>
        <p:txBody>
          <a:bodyPr wrap="square" lIns="0" tIns="0" rIns="0" bIns="0" rtlCol="0"/>
          <a:lstStyle/>
          <a:p>
            <a:endParaRPr/>
          </a:p>
        </p:txBody>
      </p:sp>
      <p:sp>
        <p:nvSpPr>
          <p:cNvPr id="22" name="object 22"/>
          <p:cNvSpPr txBox="1">
            <a:spLocks noGrp="1"/>
          </p:cNvSpPr>
          <p:nvPr>
            <p:ph type="title"/>
          </p:nvPr>
        </p:nvSpPr>
        <p:spPr>
          <a:xfrm>
            <a:off x="2362200" y="618786"/>
            <a:ext cx="10515600" cy="818243"/>
          </a:xfrm>
          <a:prstGeom prst="rect">
            <a:avLst/>
          </a:prstGeom>
        </p:spPr>
        <p:txBody>
          <a:bodyPr vert="horz" wrap="square" lIns="0" tIns="200730" rIns="0" bIns="0" rtlCol="0" anchor="ctr">
            <a:spAutoFit/>
          </a:bodyPr>
          <a:lstStyle/>
          <a:p>
            <a:pPr marL="680720">
              <a:lnSpc>
                <a:spcPct val="100000"/>
              </a:lnSpc>
            </a:pPr>
            <a:r>
              <a:rPr sz="4000" spc="-175" dirty="0"/>
              <a:t>T</a:t>
            </a:r>
            <a:r>
              <a:rPr sz="4000" spc="-20" dirty="0"/>
              <a:t>raditional</a:t>
            </a:r>
            <a:r>
              <a:rPr sz="4000" spc="30" dirty="0"/>
              <a:t> </a:t>
            </a:r>
            <a:r>
              <a:rPr sz="4000" spc="-25" dirty="0"/>
              <a:t>Recogni</a:t>
            </a:r>
            <a:r>
              <a:rPr sz="4000" spc="-5" dirty="0"/>
              <a:t>t</a:t>
            </a:r>
            <a:r>
              <a:rPr sz="4000" spc="-20" dirty="0"/>
              <a:t>ion</a:t>
            </a:r>
            <a:r>
              <a:rPr sz="4000" spc="-200" dirty="0"/>
              <a:t> </a:t>
            </a:r>
            <a:r>
              <a:rPr sz="4000" spc="-25" dirty="0"/>
              <a:t>Approa</a:t>
            </a:r>
            <a:r>
              <a:rPr sz="4000" spc="-15" dirty="0"/>
              <a:t>c</a:t>
            </a:r>
            <a:r>
              <a:rPr sz="4000" spc="-25" dirty="0"/>
              <a:t>h</a:t>
            </a:r>
            <a:endParaRPr sz="4000"/>
          </a:p>
        </p:txBody>
      </p:sp>
      <p:pic>
        <p:nvPicPr>
          <p:cNvPr id="24" name="Picture 23" descr="Graphical user interface, application&#10;&#10;Description automatically generated">
            <a:extLst>
              <a:ext uri="{FF2B5EF4-FFF2-40B4-BE49-F238E27FC236}">
                <a16:creationId xmlns:a16="http://schemas.microsoft.com/office/drawing/2014/main" id="{0E1749EC-E951-4AA5-9385-BA16216601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0674" y="1509396"/>
            <a:ext cx="8256346" cy="9429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41323" y="1564881"/>
            <a:ext cx="4456607" cy="122454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3801237" y="2908458"/>
            <a:ext cx="686435" cy="369332"/>
          </a:xfrm>
          <a:prstGeom prst="rect">
            <a:avLst/>
          </a:prstGeom>
        </p:spPr>
        <p:txBody>
          <a:bodyPr vert="horz" wrap="square" lIns="0" tIns="0" rIns="0" bIns="0" rtlCol="0">
            <a:spAutoFit/>
          </a:bodyPr>
          <a:lstStyle/>
          <a:p>
            <a:pPr marL="12700"/>
            <a:r>
              <a:rPr sz="2400" dirty="0">
                <a:latin typeface="Arial"/>
                <a:cs typeface="Arial"/>
              </a:rPr>
              <a:t>SIFT</a:t>
            </a:r>
            <a:endParaRPr sz="2400">
              <a:latin typeface="Arial"/>
              <a:cs typeface="Arial"/>
            </a:endParaRPr>
          </a:p>
        </p:txBody>
      </p:sp>
      <p:sp>
        <p:nvSpPr>
          <p:cNvPr id="6" name="object 6"/>
          <p:cNvSpPr/>
          <p:nvPr/>
        </p:nvSpPr>
        <p:spPr>
          <a:xfrm>
            <a:off x="1735430" y="3343021"/>
            <a:ext cx="4743323" cy="161061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679185" y="3487840"/>
            <a:ext cx="1887727" cy="56257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8565515" y="3485477"/>
            <a:ext cx="1679194" cy="58715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732904" y="4038448"/>
            <a:ext cx="1691767" cy="583463"/>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5667502" y="2632201"/>
            <a:ext cx="457200" cy="228600"/>
          </a:xfrm>
          <a:custGeom>
            <a:avLst/>
            <a:gdLst/>
            <a:ahLst/>
            <a:cxnLst/>
            <a:rect l="l" t="t" r="r" b="b"/>
            <a:pathLst>
              <a:path w="457200" h="228600">
                <a:moveTo>
                  <a:pt x="0" y="228600"/>
                </a:moveTo>
                <a:lnTo>
                  <a:pt x="457200" y="228600"/>
                </a:lnTo>
                <a:lnTo>
                  <a:pt x="457200" y="0"/>
                </a:lnTo>
                <a:lnTo>
                  <a:pt x="0" y="0"/>
                </a:lnTo>
                <a:lnTo>
                  <a:pt x="0" y="228600"/>
                </a:lnTo>
                <a:close/>
              </a:path>
            </a:pathLst>
          </a:custGeom>
          <a:solidFill>
            <a:srgbClr val="FFFFFF"/>
          </a:solidFill>
        </p:spPr>
        <p:txBody>
          <a:bodyPr wrap="square" lIns="0" tIns="0" rIns="0" bIns="0" rtlCol="0"/>
          <a:lstStyle/>
          <a:p>
            <a:endParaRPr/>
          </a:p>
        </p:txBody>
      </p:sp>
      <p:sp>
        <p:nvSpPr>
          <p:cNvPr id="11" name="object 11"/>
          <p:cNvSpPr/>
          <p:nvPr/>
        </p:nvSpPr>
        <p:spPr>
          <a:xfrm>
            <a:off x="4841113" y="2713354"/>
            <a:ext cx="457200" cy="228600"/>
          </a:xfrm>
          <a:custGeom>
            <a:avLst/>
            <a:gdLst/>
            <a:ahLst/>
            <a:cxnLst/>
            <a:rect l="l" t="t" r="r" b="b"/>
            <a:pathLst>
              <a:path w="457200" h="228600">
                <a:moveTo>
                  <a:pt x="0" y="228600"/>
                </a:moveTo>
                <a:lnTo>
                  <a:pt x="457200" y="228600"/>
                </a:lnTo>
                <a:lnTo>
                  <a:pt x="457200" y="0"/>
                </a:lnTo>
                <a:lnTo>
                  <a:pt x="0" y="0"/>
                </a:lnTo>
                <a:lnTo>
                  <a:pt x="0" y="228600"/>
                </a:lnTo>
                <a:close/>
              </a:path>
            </a:pathLst>
          </a:custGeom>
          <a:solidFill>
            <a:srgbClr val="FFFFFF"/>
          </a:solidFill>
        </p:spPr>
        <p:txBody>
          <a:bodyPr wrap="square" lIns="0" tIns="0" rIns="0" bIns="0" rtlCol="0"/>
          <a:lstStyle/>
          <a:p>
            <a:endParaRPr/>
          </a:p>
        </p:txBody>
      </p:sp>
      <p:sp>
        <p:nvSpPr>
          <p:cNvPr id="12" name="object 12"/>
          <p:cNvSpPr txBox="1"/>
          <p:nvPr/>
        </p:nvSpPr>
        <p:spPr>
          <a:xfrm>
            <a:off x="1886204" y="5032915"/>
            <a:ext cx="2598420" cy="779701"/>
          </a:xfrm>
          <a:prstGeom prst="rect">
            <a:avLst/>
          </a:prstGeom>
        </p:spPr>
        <p:txBody>
          <a:bodyPr vert="horz" wrap="square" lIns="0" tIns="0" rIns="0" bIns="0" rtlCol="0">
            <a:spAutoFit/>
          </a:bodyPr>
          <a:lstStyle/>
          <a:p>
            <a:pPr marR="5080" algn="r"/>
            <a:r>
              <a:rPr sz="2400" dirty="0">
                <a:latin typeface="Arial"/>
                <a:cs typeface="Arial"/>
              </a:rPr>
              <a:t>H</a:t>
            </a:r>
            <a:r>
              <a:rPr sz="2400" spc="-10" dirty="0">
                <a:latin typeface="Arial"/>
                <a:cs typeface="Arial"/>
              </a:rPr>
              <a:t>o</a:t>
            </a:r>
            <a:r>
              <a:rPr sz="2400" dirty="0">
                <a:latin typeface="Arial"/>
                <a:cs typeface="Arial"/>
              </a:rPr>
              <a:t>G</a:t>
            </a:r>
            <a:endParaRPr sz="2400">
              <a:latin typeface="Arial"/>
              <a:cs typeface="Arial"/>
            </a:endParaRPr>
          </a:p>
          <a:p>
            <a:pPr marL="12700">
              <a:spcBef>
                <a:spcPts val="760"/>
              </a:spcBef>
            </a:pPr>
            <a:r>
              <a:rPr sz="2000" dirty="0">
                <a:latin typeface="Arial"/>
                <a:cs typeface="Arial"/>
              </a:rPr>
              <a:t>a</a:t>
            </a:r>
            <a:r>
              <a:rPr sz="2000" spc="5" dirty="0">
                <a:latin typeface="Arial"/>
                <a:cs typeface="Arial"/>
              </a:rPr>
              <a:t>n</a:t>
            </a:r>
            <a:r>
              <a:rPr sz="2000" dirty="0">
                <a:latin typeface="Arial"/>
                <a:cs typeface="Arial"/>
              </a:rPr>
              <a:t>d</a:t>
            </a:r>
            <a:r>
              <a:rPr sz="2000" spc="-15" dirty="0">
                <a:latin typeface="Arial"/>
                <a:cs typeface="Arial"/>
              </a:rPr>
              <a:t> </a:t>
            </a:r>
            <a:r>
              <a:rPr sz="2000" dirty="0">
                <a:latin typeface="Arial"/>
                <a:cs typeface="Arial"/>
              </a:rPr>
              <a:t>ma</a:t>
            </a:r>
            <a:r>
              <a:rPr sz="2000" spc="5" dirty="0">
                <a:latin typeface="Arial"/>
                <a:cs typeface="Arial"/>
              </a:rPr>
              <a:t>n</a:t>
            </a:r>
            <a:r>
              <a:rPr sz="2000" dirty="0">
                <a:latin typeface="Arial"/>
                <a:cs typeface="Arial"/>
              </a:rPr>
              <a:t>y</a:t>
            </a:r>
            <a:r>
              <a:rPr sz="2000" spc="-20" dirty="0">
                <a:latin typeface="Arial"/>
                <a:cs typeface="Arial"/>
              </a:rPr>
              <a:t> </a:t>
            </a:r>
            <a:r>
              <a:rPr sz="2000" dirty="0">
                <a:latin typeface="Arial"/>
                <a:cs typeface="Arial"/>
              </a:rPr>
              <a:t>oth</a:t>
            </a:r>
            <a:r>
              <a:rPr sz="2000" spc="5" dirty="0">
                <a:latin typeface="Arial"/>
                <a:cs typeface="Arial"/>
              </a:rPr>
              <a:t>e</a:t>
            </a:r>
            <a:r>
              <a:rPr sz="2000" dirty="0">
                <a:latin typeface="Arial"/>
                <a:cs typeface="Arial"/>
              </a:rPr>
              <a:t>r</a:t>
            </a:r>
            <a:r>
              <a:rPr sz="2000" spc="10" dirty="0">
                <a:latin typeface="Arial"/>
                <a:cs typeface="Arial"/>
              </a:rPr>
              <a:t>s</a:t>
            </a:r>
            <a:r>
              <a:rPr sz="2000" dirty="0">
                <a:latin typeface="Arial"/>
                <a:cs typeface="Arial"/>
              </a:rPr>
              <a:t>:</a:t>
            </a:r>
            <a:endParaRPr sz="2000">
              <a:latin typeface="Arial"/>
              <a:cs typeface="Arial"/>
            </a:endParaRPr>
          </a:p>
        </p:txBody>
      </p:sp>
      <p:sp>
        <p:nvSpPr>
          <p:cNvPr id="13" name="object 13"/>
          <p:cNvSpPr txBox="1"/>
          <p:nvPr/>
        </p:nvSpPr>
        <p:spPr>
          <a:xfrm>
            <a:off x="8263890" y="4774088"/>
            <a:ext cx="1074420" cy="369332"/>
          </a:xfrm>
          <a:prstGeom prst="rect">
            <a:avLst/>
          </a:prstGeom>
        </p:spPr>
        <p:txBody>
          <a:bodyPr vert="horz" wrap="square" lIns="0" tIns="0" rIns="0" bIns="0" rtlCol="0">
            <a:spAutoFit/>
          </a:bodyPr>
          <a:lstStyle/>
          <a:p>
            <a:pPr marL="12700"/>
            <a:r>
              <a:rPr sz="2400" spc="-270" dirty="0">
                <a:latin typeface="Arial"/>
                <a:cs typeface="Arial"/>
              </a:rPr>
              <a:t>T</a:t>
            </a:r>
            <a:r>
              <a:rPr sz="2400" dirty="0">
                <a:latin typeface="Arial"/>
                <a:cs typeface="Arial"/>
              </a:rPr>
              <a:t>e</a:t>
            </a:r>
            <a:r>
              <a:rPr sz="2400" spc="-15" dirty="0">
                <a:latin typeface="Arial"/>
                <a:cs typeface="Arial"/>
              </a:rPr>
              <a:t>x</a:t>
            </a:r>
            <a:r>
              <a:rPr sz="2400" dirty="0">
                <a:latin typeface="Arial"/>
                <a:cs typeface="Arial"/>
              </a:rPr>
              <a:t>tons</a:t>
            </a:r>
            <a:endParaRPr sz="2400">
              <a:latin typeface="Arial"/>
              <a:cs typeface="Arial"/>
            </a:endParaRPr>
          </a:p>
        </p:txBody>
      </p:sp>
      <p:sp>
        <p:nvSpPr>
          <p:cNvPr id="14" name="object 14"/>
          <p:cNvSpPr txBox="1">
            <a:spLocks noGrp="1"/>
          </p:cNvSpPr>
          <p:nvPr>
            <p:ph type="title"/>
          </p:nvPr>
        </p:nvSpPr>
        <p:spPr>
          <a:xfrm>
            <a:off x="1115229" y="-181953"/>
            <a:ext cx="10515600" cy="1560885"/>
          </a:xfrm>
          <a:prstGeom prst="rect">
            <a:avLst/>
          </a:prstGeom>
        </p:spPr>
        <p:txBody>
          <a:bodyPr vert="horz" wrap="square" lIns="0" tIns="204669" rIns="0" bIns="0" rtlCol="0" anchor="ctr">
            <a:spAutoFit/>
          </a:bodyPr>
          <a:lstStyle/>
          <a:p>
            <a:pPr marL="1552575">
              <a:lnSpc>
                <a:spcPct val="100000"/>
              </a:lnSpc>
            </a:pPr>
            <a:r>
              <a:rPr spc="-5" dirty="0">
                <a:latin typeface="Calibri"/>
                <a:cs typeface="Calibri"/>
              </a:rPr>
              <a:t>Comp</a:t>
            </a:r>
            <a:r>
              <a:rPr spc="10" dirty="0">
                <a:latin typeface="Calibri"/>
                <a:cs typeface="Calibri"/>
              </a:rPr>
              <a:t>u</a:t>
            </a:r>
            <a:r>
              <a:rPr spc="-50" dirty="0">
                <a:latin typeface="Calibri"/>
                <a:cs typeface="Calibri"/>
              </a:rPr>
              <a:t>t</a:t>
            </a:r>
            <a:r>
              <a:rPr spc="-20" dirty="0">
                <a:latin typeface="Calibri"/>
                <a:cs typeface="Calibri"/>
              </a:rPr>
              <a:t>er</a:t>
            </a:r>
            <a:r>
              <a:rPr spc="-25" dirty="0">
                <a:latin typeface="Calibri"/>
                <a:cs typeface="Calibri"/>
              </a:rPr>
              <a:t> </a:t>
            </a:r>
            <a:r>
              <a:rPr dirty="0">
                <a:latin typeface="Calibri"/>
                <a:cs typeface="Calibri"/>
              </a:rPr>
              <a:t>vision</a:t>
            </a:r>
            <a:r>
              <a:rPr spc="-15" dirty="0">
                <a:latin typeface="Calibri"/>
                <a:cs typeface="Calibri"/>
              </a:rPr>
              <a:t> </a:t>
            </a:r>
            <a:r>
              <a:rPr spc="-100" dirty="0">
                <a:latin typeface="Calibri"/>
                <a:cs typeface="Calibri"/>
              </a:rPr>
              <a:t>f</a:t>
            </a:r>
            <a:r>
              <a:rPr dirty="0">
                <a:latin typeface="Calibri"/>
                <a:cs typeface="Calibri"/>
              </a:rPr>
              <a:t>e</a:t>
            </a:r>
            <a:r>
              <a:rPr spc="-35" dirty="0">
                <a:latin typeface="Calibri"/>
                <a:cs typeface="Calibri"/>
              </a:rPr>
              <a:t>a</a:t>
            </a:r>
            <a:r>
              <a:rPr dirty="0">
                <a:latin typeface="Calibri"/>
                <a:cs typeface="Calibri"/>
              </a:rPr>
              <a:t>tu</a:t>
            </a:r>
            <a:r>
              <a:rPr spc="-60" dirty="0">
                <a:latin typeface="Calibri"/>
                <a:cs typeface="Calibri"/>
              </a:rPr>
              <a:t>r</a:t>
            </a:r>
            <a:r>
              <a:rPr dirty="0">
                <a:latin typeface="Calibri"/>
                <a:cs typeface="Calibri"/>
              </a:rPr>
              <a:t>es</a:t>
            </a:r>
            <a:br>
              <a:rPr lang="en-GB" dirty="0">
                <a:latin typeface="Calibri"/>
                <a:cs typeface="Calibri"/>
              </a:rPr>
            </a:br>
            <a:r>
              <a:rPr lang="en-GB" dirty="0">
                <a:latin typeface="Calibri"/>
                <a:cs typeface="Calibri"/>
              </a:rPr>
              <a:t>Low level representations</a:t>
            </a:r>
            <a:endParaRPr dirty="0">
              <a:latin typeface="Calibri"/>
              <a:cs typeface="Calibri"/>
            </a:endParaRPr>
          </a:p>
        </p:txBody>
      </p:sp>
      <p:sp>
        <p:nvSpPr>
          <p:cNvPr id="15" name="object 15"/>
          <p:cNvSpPr txBox="1"/>
          <p:nvPr/>
        </p:nvSpPr>
        <p:spPr>
          <a:xfrm>
            <a:off x="1983740" y="5894837"/>
            <a:ext cx="8200390" cy="369332"/>
          </a:xfrm>
          <a:prstGeom prst="rect">
            <a:avLst/>
          </a:prstGeom>
        </p:spPr>
        <p:txBody>
          <a:bodyPr vert="horz" wrap="square" lIns="0" tIns="0" rIns="0" bIns="0" rtlCol="0">
            <a:spAutoFit/>
          </a:bodyPr>
          <a:lstStyle/>
          <a:p>
            <a:pPr marL="12700"/>
            <a:r>
              <a:rPr sz="2400" dirty="0">
                <a:latin typeface="Arial"/>
                <a:cs typeface="Arial"/>
              </a:rPr>
              <a:t>S</a:t>
            </a:r>
            <a:r>
              <a:rPr sz="2400" spc="-10" dirty="0">
                <a:latin typeface="Arial"/>
                <a:cs typeface="Arial"/>
              </a:rPr>
              <a:t>U</a:t>
            </a:r>
            <a:r>
              <a:rPr sz="2400" dirty="0">
                <a:latin typeface="Arial"/>
                <a:cs typeface="Arial"/>
              </a:rPr>
              <a:t>R</a:t>
            </a:r>
            <a:r>
              <a:rPr sz="2400" spc="-275" dirty="0">
                <a:latin typeface="Arial"/>
                <a:cs typeface="Arial"/>
              </a:rPr>
              <a:t>F</a:t>
            </a:r>
            <a:r>
              <a:rPr sz="2400" dirty="0">
                <a:latin typeface="Arial"/>
                <a:cs typeface="Arial"/>
              </a:rPr>
              <a:t>,</a:t>
            </a:r>
            <a:r>
              <a:rPr sz="2400" spc="5" dirty="0">
                <a:latin typeface="Arial"/>
                <a:cs typeface="Arial"/>
              </a:rPr>
              <a:t> </a:t>
            </a:r>
            <a:r>
              <a:rPr sz="2400" dirty="0">
                <a:latin typeface="Arial"/>
                <a:cs typeface="Arial"/>
              </a:rPr>
              <a:t>MSE</a:t>
            </a:r>
            <a:r>
              <a:rPr sz="2400" spc="-10" dirty="0">
                <a:latin typeface="Arial"/>
                <a:cs typeface="Arial"/>
              </a:rPr>
              <a:t>R</a:t>
            </a:r>
            <a:r>
              <a:rPr sz="2400" dirty="0">
                <a:latin typeface="Arial"/>
                <a:cs typeface="Arial"/>
              </a:rPr>
              <a:t>,</a:t>
            </a:r>
            <a:r>
              <a:rPr sz="2400" spc="5" dirty="0">
                <a:latin typeface="Arial"/>
                <a:cs typeface="Arial"/>
              </a:rPr>
              <a:t> </a:t>
            </a:r>
            <a:r>
              <a:rPr sz="2400" dirty="0">
                <a:latin typeface="Arial"/>
                <a:cs typeface="Arial"/>
              </a:rPr>
              <a:t>L</a:t>
            </a:r>
            <a:r>
              <a:rPr sz="2400" spc="-10" dirty="0">
                <a:latin typeface="Arial"/>
                <a:cs typeface="Arial"/>
              </a:rPr>
              <a:t>B</a:t>
            </a:r>
            <a:r>
              <a:rPr sz="2400" spc="-320" dirty="0">
                <a:latin typeface="Arial"/>
                <a:cs typeface="Arial"/>
              </a:rPr>
              <a:t>P</a:t>
            </a:r>
            <a:r>
              <a:rPr sz="2400" dirty="0">
                <a:latin typeface="Arial"/>
                <a:cs typeface="Arial"/>
              </a:rPr>
              <a:t>, C</a:t>
            </a:r>
            <a:r>
              <a:rPr sz="2400" spc="-10" dirty="0">
                <a:latin typeface="Arial"/>
                <a:cs typeface="Arial"/>
              </a:rPr>
              <a:t>o</a:t>
            </a:r>
            <a:r>
              <a:rPr sz="2400" dirty="0">
                <a:latin typeface="Arial"/>
                <a:cs typeface="Arial"/>
              </a:rPr>
              <a:t>l</a:t>
            </a:r>
            <a:r>
              <a:rPr sz="2400" spc="-10" dirty="0">
                <a:latin typeface="Arial"/>
                <a:cs typeface="Arial"/>
              </a:rPr>
              <a:t>o</a:t>
            </a:r>
            <a:r>
              <a:rPr sz="2400" spc="10" dirty="0">
                <a:latin typeface="Arial"/>
                <a:cs typeface="Arial"/>
              </a:rPr>
              <a:t>r</a:t>
            </a:r>
            <a:r>
              <a:rPr sz="2400" dirty="0">
                <a:latin typeface="Arial"/>
                <a:cs typeface="Arial"/>
              </a:rPr>
              <a:t>-SIF</a:t>
            </a:r>
            <a:r>
              <a:rPr sz="2400" spc="-270" dirty="0">
                <a:latin typeface="Arial"/>
                <a:cs typeface="Arial"/>
              </a:rPr>
              <a:t>T</a:t>
            </a:r>
            <a:r>
              <a:rPr sz="2400" dirty="0">
                <a:latin typeface="Arial"/>
                <a:cs typeface="Arial"/>
              </a:rPr>
              <a:t>,</a:t>
            </a:r>
            <a:r>
              <a:rPr sz="2400" spc="5" dirty="0">
                <a:latin typeface="Arial"/>
                <a:cs typeface="Arial"/>
              </a:rPr>
              <a:t> </a:t>
            </a:r>
            <a:r>
              <a:rPr sz="2400" dirty="0">
                <a:latin typeface="Arial"/>
                <a:cs typeface="Arial"/>
              </a:rPr>
              <a:t>C</a:t>
            </a:r>
            <a:r>
              <a:rPr sz="2400" spc="-10" dirty="0">
                <a:latin typeface="Arial"/>
                <a:cs typeface="Arial"/>
              </a:rPr>
              <a:t>o</a:t>
            </a:r>
            <a:r>
              <a:rPr sz="2400" dirty="0">
                <a:latin typeface="Arial"/>
                <a:cs typeface="Arial"/>
              </a:rPr>
              <a:t>l</a:t>
            </a:r>
            <a:r>
              <a:rPr sz="2400" spc="-10" dirty="0">
                <a:latin typeface="Arial"/>
                <a:cs typeface="Arial"/>
              </a:rPr>
              <a:t>o</a:t>
            </a:r>
            <a:r>
              <a:rPr sz="2400" dirty="0">
                <a:latin typeface="Arial"/>
                <a:cs typeface="Arial"/>
              </a:rPr>
              <a:t>r</a:t>
            </a:r>
            <a:r>
              <a:rPr sz="2400" spc="15" dirty="0">
                <a:latin typeface="Arial"/>
                <a:cs typeface="Arial"/>
              </a:rPr>
              <a:t> </a:t>
            </a:r>
            <a:r>
              <a:rPr sz="2400" dirty="0">
                <a:latin typeface="Arial"/>
                <a:cs typeface="Arial"/>
              </a:rPr>
              <a:t>histogram,</a:t>
            </a:r>
            <a:r>
              <a:rPr sz="2400" spc="15" dirty="0">
                <a:latin typeface="Arial"/>
                <a:cs typeface="Arial"/>
              </a:rPr>
              <a:t> </a:t>
            </a:r>
            <a:r>
              <a:rPr sz="2400" dirty="0">
                <a:latin typeface="Arial"/>
                <a:cs typeface="Arial"/>
              </a:rPr>
              <a:t>GLOH,</a:t>
            </a:r>
            <a:r>
              <a:rPr sz="2400" spc="-15" dirty="0">
                <a:latin typeface="Arial"/>
                <a:cs typeface="Arial"/>
              </a:rPr>
              <a:t> </a:t>
            </a:r>
            <a:r>
              <a:rPr sz="2400" dirty="0">
                <a:latin typeface="Arial"/>
                <a:cs typeface="Arial"/>
              </a:rPr>
              <a:t>…..</a:t>
            </a:r>
            <a:endParaRPr sz="24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EBF83-9A44-4F9B-B107-B9077A7F52F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Manual Feature extraction </a:t>
            </a:r>
          </a:p>
        </p:txBody>
      </p:sp>
      <p:cxnSp>
        <p:nvCxnSpPr>
          <p:cNvPr id="12"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examples of issues in object recognition, viewpoint variation, illumination conditions, scale, deformation, background clutter, occlusion, intra-class variation&#10;&#10;">
            <a:extLst>
              <a:ext uri="{FF2B5EF4-FFF2-40B4-BE49-F238E27FC236}">
                <a16:creationId xmlns:a16="http://schemas.microsoft.com/office/drawing/2014/main" id="{AF623AA0-49F3-4951-80E3-A03D58D86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76" y="2427541"/>
            <a:ext cx="11260949" cy="3997637"/>
          </a:xfrm>
          <a:prstGeom prst="rect">
            <a:avLst/>
          </a:prstGeom>
        </p:spPr>
      </p:pic>
    </p:spTree>
    <p:extLst>
      <p:ext uri="{BB962C8B-B14F-4D97-AF65-F5344CB8AC3E}">
        <p14:creationId xmlns:p14="http://schemas.microsoft.com/office/powerpoint/2010/main" val="866312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intraclass variations&#10;&#10;">
            <a:extLst>
              <a:ext uri="{FF2B5EF4-FFF2-40B4-BE49-F238E27FC236}">
                <a16:creationId xmlns:a16="http://schemas.microsoft.com/office/drawing/2014/main" id="{BEF8C2A8-BD47-49B3-A8F7-61C5AF3E0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338" y="469900"/>
            <a:ext cx="6165850" cy="2882900"/>
          </a:xfrm>
          <a:prstGeom prst="rect">
            <a:avLst/>
          </a:prstGeom>
        </p:spPr>
      </p:pic>
      <p:pic>
        <p:nvPicPr>
          <p:cNvPr id="5" name="Content Placeholder 4" descr="Interclass variations">
            <a:extLst>
              <a:ext uri="{FF2B5EF4-FFF2-40B4-BE49-F238E27FC236}">
                <a16:creationId xmlns:a16="http://schemas.microsoft.com/office/drawing/2014/main" id="{76D5A411-8B30-4660-9395-992313F78039}"/>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 b="-1139"/>
          <a:stretch/>
        </p:blipFill>
        <p:spPr>
          <a:xfrm>
            <a:off x="5367338" y="3326732"/>
            <a:ext cx="6165850" cy="2963862"/>
          </a:xfrm>
        </p:spPr>
      </p:pic>
      <p:sp>
        <p:nvSpPr>
          <p:cNvPr id="2" name="Title 1">
            <a:extLst>
              <a:ext uri="{FF2B5EF4-FFF2-40B4-BE49-F238E27FC236}">
                <a16:creationId xmlns:a16="http://schemas.microsoft.com/office/drawing/2014/main" id="{544C4B25-99F4-4410-8DC2-7840BFF3A005}"/>
              </a:ext>
            </a:extLst>
          </p:cNvPr>
          <p:cNvSpPr>
            <a:spLocks noGrp="1"/>
          </p:cNvSpPr>
          <p:nvPr>
            <p:ph type="title"/>
          </p:nvPr>
        </p:nvSpPr>
        <p:spPr>
          <a:xfrm>
            <a:off x="863029" y="1012004"/>
            <a:ext cx="3416158" cy="4795408"/>
          </a:xfrm>
        </p:spPr>
        <p:txBody>
          <a:bodyPr>
            <a:normAutofit/>
          </a:bodyPr>
          <a:lstStyle/>
          <a:p>
            <a:r>
              <a:rPr lang="en-GB" dirty="0">
                <a:solidFill>
                  <a:srgbClr val="FFFFFF"/>
                </a:solidFill>
              </a:rPr>
              <a:t>Intraclass and Interclass variations</a:t>
            </a:r>
          </a:p>
        </p:txBody>
      </p:sp>
      <p:sp>
        <p:nvSpPr>
          <p:cNvPr id="8" name="TextBox 7">
            <a:extLst>
              <a:ext uri="{FF2B5EF4-FFF2-40B4-BE49-F238E27FC236}">
                <a16:creationId xmlns:a16="http://schemas.microsoft.com/office/drawing/2014/main" id="{2F276F7F-CBE1-496F-BCC7-7023AE48E70D}"/>
              </a:ext>
            </a:extLst>
          </p:cNvPr>
          <p:cNvSpPr txBox="1"/>
          <p:nvPr/>
        </p:nvSpPr>
        <p:spPr>
          <a:xfrm>
            <a:off x="6096000" y="6211669"/>
            <a:ext cx="5417820" cy="646331"/>
          </a:xfrm>
          <a:prstGeom prst="rect">
            <a:avLst/>
          </a:prstGeom>
          <a:noFill/>
        </p:spPr>
        <p:txBody>
          <a:bodyPr wrap="square" rtlCol="0">
            <a:spAutoFit/>
          </a:bodyPr>
          <a:lstStyle/>
          <a:p>
            <a:r>
              <a:rPr lang="en-US" dirty="0">
                <a:solidFill>
                  <a:srgbClr val="292929"/>
                </a:solidFill>
                <a:latin typeface="charter"/>
              </a:rPr>
              <a:t>Interclass variation: S</a:t>
            </a:r>
            <a:r>
              <a:rPr lang="en-US" b="0" i="0" dirty="0">
                <a:solidFill>
                  <a:srgbClr val="292929"/>
                </a:solidFill>
                <a:effectLst/>
                <a:latin typeface="charter"/>
              </a:rPr>
              <a:t>pecies of animals who look similar but in fact, are from four different object classes</a:t>
            </a:r>
            <a:endParaRPr lang="en-GB" dirty="0"/>
          </a:p>
        </p:txBody>
      </p:sp>
    </p:spTree>
    <p:extLst>
      <p:ext uri="{BB962C8B-B14F-4D97-AF65-F5344CB8AC3E}">
        <p14:creationId xmlns:p14="http://schemas.microsoft.com/office/powerpoint/2010/main" val="389553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D5600-1214-4047-83F2-80BB15A3EF1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Feature </a:t>
            </a:r>
            <a:r>
              <a:rPr lang="en-US" sz="2200" dirty="0">
                <a:solidFill>
                  <a:schemeClr val="bg1"/>
                </a:solidFill>
              </a:rPr>
              <a:t>Detection</a:t>
            </a:r>
            <a:r>
              <a:rPr lang="en-US" sz="2200" kern="1200" dirty="0">
                <a:solidFill>
                  <a:schemeClr val="bg1"/>
                </a:solidFill>
                <a:latin typeface="+mj-lt"/>
                <a:ea typeface="+mj-ea"/>
                <a:cs typeface="+mj-cs"/>
              </a:rPr>
              <a:t> and Convolution:</a:t>
            </a:r>
            <a:br>
              <a:rPr lang="en-US" sz="2200" kern="1200" dirty="0">
                <a:solidFill>
                  <a:schemeClr val="bg1"/>
                </a:solidFill>
                <a:latin typeface="+mj-lt"/>
                <a:ea typeface="+mj-ea"/>
                <a:cs typeface="+mj-cs"/>
              </a:rPr>
            </a:br>
            <a:r>
              <a:rPr lang="en-US" sz="2200" kern="1200" dirty="0">
                <a:solidFill>
                  <a:schemeClr val="bg1"/>
                </a:solidFill>
                <a:latin typeface="+mj-lt"/>
                <a:ea typeface="+mj-ea"/>
                <a:cs typeface="+mj-cs"/>
              </a:rPr>
              <a:t>A case study</a:t>
            </a:r>
          </a:p>
        </p:txBody>
      </p:sp>
      <p:pic>
        <p:nvPicPr>
          <p:cNvPr id="5" name="Content Placeholder 4" descr="image of &quot;X&quot; is equal to an image of a distorted &quot;X&quot; - questionmark ">
            <a:extLst>
              <a:ext uri="{FF2B5EF4-FFF2-40B4-BE49-F238E27FC236}">
                <a16:creationId xmlns:a16="http://schemas.microsoft.com/office/drawing/2014/main" id="{670F4BC8-4B5C-4086-9965-152CC17224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5898" y="1675227"/>
            <a:ext cx="9060204" cy="4394199"/>
          </a:xfrm>
          <a:prstGeom prst="rect">
            <a:avLst/>
          </a:prstGeom>
        </p:spPr>
      </p:pic>
    </p:spTree>
    <p:extLst>
      <p:ext uri="{BB962C8B-B14F-4D97-AF65-F5344CB8AC3E}">
        <p14:creationId xmlns:p14="http://schemas.microsoft.com/office/powerpoint/2010/main" val="2453673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41FA8F-CA0E-47D5-B7EA-823137BDFB7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Features of X</a:t>
            </a:r>
          </a:p>
        </p:txBody>
      </p:sp>
      <p:pic>
        <p:nvPicPr>
          <p:cNvPr id="5" name="Content Placeholder 4" descr="Features of &quot;X&quot;">
            <a:extLst>
              <a:ext uri="{FF2B5EF4-FFF2-40B4-BE49-F238E27FC236}">
                <a16:creationId xmlns:a16="http://schemas.microsoft.com/office/drawing/2014/main" id="{7D261C77-1711-4E5C-A5DE-7A03EE52C9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0883" y="1675227"/>
            <a:ext cx="8330233" cy="4394199"/>
          </a:xfrm>
          <a:prstGeom prst="rect">
            <a:avLst/>
          </a:prstGeom>
        </p:spPr>
      </p:pic>
    </p:spTree>
    <p:extLst>
      <p:ext uri="{BB962C8B-B14F-4D97-AF65-F5344CB8AC3E}">
        <p14:creationId xmlns:p14="http://schemas.microsoft.com/office/powerpoint/2010/main" val="431567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6DE196-8AB6-4611-AD3B-98527C0D3A0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Filters to detect Features of “X”</a:t>
            </a:r>
          </a:p>
        </p:txBody>
      </p:sp>
      <p:pic>
        <p:nvPicPr>
          <p:cNvPr id="5" name="Content Placeholder 4" descr="Example filters of X">
            <a:extLst>
              <a:ext uri="{FF2B5EF4-FFF2-40B4-BE49-F238E27FC236}">
                <a16:creationId xmlns:a16="http://schemas.microsoft.com/office/drawing/2014/main" id="{FA2D885B-FA07-4A32-8B20-482D7EA63D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0528" y="1675227"/>
            <a:ext cx="9250943" cy="4394199"/>
          </a:xfrm>
          <a:prstGeom prst="rect">
            <a:avLst/>
          </a:prstGeom>
        </p:spPr>
      </p:pic>
    </p:spTree>
    <p:extLst>
      <p:ext uri="{BB962C8B-B14F-4D97-AF65-F5344CB8AC3E}">
        <p14:creationId xmlns:p14="http://schemas.microsoft.com/office/powerpoint/2010/main" val="271048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E88E-F4D5-4548-AC33-6DC34AFFFADB}"/>
              </a:ext>
            </a:extLst>
          </p:cNvPr>
          <p:cNvSpPr>
            <a:spLocks noGrp="1"/>
          </p:cNvSpPr>
          <p:nvPr>
            <p:ph type="title"/>
          </p:nvPr>
        </p:nvSpPr>
        <p:spPr/>
        <p:txBody>
          <a:bodyPr/>
          <a:lstStyle/>
          <a:p>
            <a:r>
              <a:rPr lang="en-GB" dirty="0"/>
              <a:t>Acknowledgements</a:t>
            </a:r>
          </a:p>
        </p:txBody>
      </p:sp>
      <p:sp>
        <p:nvSpPr>
          <p:cNvPr id="3" name="Content Placeholder 2">
            <a:extLst>
              <a:ext uri="{FF2B5EF4-FFF2-40B4-BE49-F238E27FC236}">
                <a16:creationId xmlns:a16="http://schemas.microsoft.com/office/drawing/2014/main" id="{51793C22-CB46-42ED-A344-321222F766B9}"/>
              </a:ext>
            </a:extLst>
          </p:cNvPr>
          <p:cNvSpPr>
            <a:spLocks noGrp="1"/>
          </p:cNvSpPr>
          <p:nvPr>
            <p:ph idx="1"/>
          </p:nvPr>
        </p:nvSpPr>
        <p:spPr/>
        <p:txBody>
          <a:bodyPr>
            <a:normAutofit fontScale="85000" lnSpcReduction="10000"/>
          </a:bodyPr>
          <a:lstStyle/>
          <a:p>
            <a:pPr marL="0" indent="0">
              <a:buNone/>
            </a:pPr>
            <a:r>
              <a:rPr lang="en-GB" dirty="0"/>
              <a:t>This material has been put together using multiple sources from WWW and slides from colleagues in the field.</a:t>
            </a:r>
          </a:p>
          <a:p>
            <a:pPr marL="0" indent="0">
              <a:buNone/>
            </a:pPr>
            <a:endParaRPr lang="en-GB" dirty="0"/>
          </a:p>
          <a:p>
            <a:pPr marL="0" indent="0">
              <a:buNone/>
            </a:pPr>
            <a:r>
              <a:rPr lang="en-GB" dirty="0"/>
              <a:t>Main sources of material:</a:t>
            </a:r>
          </a:p>
          <a:p>
            <a:r>
              <a:rPr lang="en-GB" b="0" i="0" dirty="0">
                <a:effectLst/>
                <a:latin typeface="Roboto" panose="02000000000000000000" pitchFamily="2" charset="0"/>
              </a:rPr>
              <a:t>CS231n: Convolutional Neural Networks for Visual Recognition</a:t>
            </a:r>
          </a:p>
          <a:p>
            <a:pPr marL="0" indent="0">
              <a:buNone/>
            </a:pPr>
            <a:r>
              <a:rPr lang="en-GB" dirty="0">
                <a:hlinkClick r:id="rId2">
                  <a:extLst>
                    <a:ext uri="{A12FA001-AC4F-418D-AE19-62706E023703}">
                      <ahyp:hlinkClr xmlns:ahyp="http://schemas.microsoft.com/office/drawing/2018/hyperlinkcolor" val="tx"/>
                    </a:ext>
                  </a:extLst>
                </a:hlinkClick>
              </a:rPr>
              <a:t>http://cs231n.stanford.edu/schedule.html</a:t>
            </a:r>
            <a:endParaRPr lang="en-GB" dirty="0"/>
          </a:p>
          <a:p>
            <a:r>
              <a:rPr lang="en-US" b="0" u="sng" dirty="0">
                <a:effectLst/>
                <a:latin typeface="Roboto" panose="02000000000000000000" pitchFamily="2" charset="0"/>
                <a:hlinkClick r:id="rId3">
                  <a:extLst>
                    <a:ext uri="{A12FA001-AC4F-418D-AE19-62706E023703}">
                      <ahyp:hlinkClr xmlns:ahyp="http://schemas.microsoft.com/office/drawing/2018/hyperlinkcolor" val="tx"/>
                    </a:ext>
                  </a:extLst>
                </a:hlinkClick>
              </a:rPr>
              <a:t>MIT 6.S191 Introduction to Deep Learning</a:t>
            </a:r>
            <a:endParaRPr lang="en-US" b="0" u="sng" dirty="0">
              <a:effectLst/>
              <a:latin typeface="Roboto" panose="02000000000000000000" pitchFamily="2" charset="0"/>
            </a:endParaRPr>
          </a:p>
          <a:p>
            <a:r>
              <a:rPr lang="en-US" dirty="0">
                <a:latin typeface="Roboto" panose="02000000000000000000" pitchFamily="2" charset="0"/>
              </a:rPr>
              <a:t>Deep Learning and Computer Vision, Queen Mary, University of London</a:t>
            </a:r>
          </a:p>
          <a:p>
            <a:r>
              <a:rPr lang="en-US" dirty="0">
                <a:latin typeface="Roboto" panose="02000000000000000000" pitchFamily="2" charset="0"/>
              </a:rPr>
              <a:t>Convolutional Neural Networks</a:t>
            </a:r>
          </a:p>
          <a:p>
            <a:pPr marL="0" indent="0">
              <a:buNone/>
            </a:pPr>
            <a:r>
              <a:rPr lang="en-GB" dirty="0"/>
              <a:t>    https://medium.com/@eltronicsvilla17/convolutional-neural-network-1a02f472a90c</a:t>
            </a:r>
          </a:p>
          <a:p>
            <a:pPr marL="0" indent="0">
              <a:buNone/>
            </a:pPr>
            <a:endParaRPr lang="en-GB" dirty="0"/>
          </a:p>
        </p:txBody>
      </p:sp>
    </p:spTree>
    <p:extLst>
      <p:ext uri="{BB962C8B-B14F-4D97-AF65-F5344CB8AC3E}">
        <p14:creationId xmlns:p14="http://schemas.microsoft.com/office/powerpoint/2010/main" val="4136495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EEDEB-9F35-4771-9221-CB26CBECDEF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convolution operation</a:t>
            </a:r>
          </a:p>
        </p:txBody>
      </p:sp>
      <p:pic>
        <p:nvPicPr>
          <p:cNvPr id="5" name="Content Placeholder 4" descr="images showing application of the convolution operation">
            <a:extLst>
              <a:ext uri="{FF2B5EF4-FFF2-40B4-BE49-F238E27FC236}">
                <a16:creationId xmlns:a16="http://schemas.microsoft.com/office/drawing/2014/main" id="{72A7C022-02D7-4780-AD62-FDFBD574B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210" y="1675227"/>
            <a:ext cx="9657580" cy="4394199"/>
          </a:xfrm>
          <a:prstGeom prst="rect">
            <a:avLst/>
          </a:prstGeom>
        </p:spPr>
      </p:pic>
    </p:spTree>
    <p:extLst>
      <p:ext uri="{BB962C8B-B14F-4D97-AF65-F5344CB8AC3E}">
        <p14:creationId xmlns:p14="http://schemas.microsoft.com/office/powerpoint/2010/main" val="256823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12517D-FC87-4AC2-BA5C-42C0C4003CE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convolution operation </a:t>
            </a:r>
          </a:p>
        </p:txBody>
      </p:sp>
      <p:pic>
        <p:nvPicPr>
          <p:cNvPr id="5" name="Content Placeholder 4" descr="A picture containing table&#10;&#10;Description automatically generated">
            <a:extLst>
              <a:ext uri="{FF2B5EF4-FFF2-40B4-BE49-F238E27FC236}">
                <a16:creationId xmlns:a16="http://schemas.microsoft.com/office/drawing/2014/main" id="{2BA97215-A16F-4349-AD78-A8E70613C2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556" y="1675227"/>
            <a:ext cx="9764888" cy="4394199"/>
          </a:xfrm>
          <a:prstGeom prst="rect">
            <a:avLst/>
          </a:prstGeom>
        </p:spPr>
      </p:pic>
    </p:spTree>
    <p:extLst>
      <p:ext uri="{BB962C8B-B14F-4D97-AF65-F5344CB8AC3E}">
        <p14:creationId xmlns:p14="http://schemas.microsoft.com/office/powerpoint/2010/main" val="208895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06D84C-CD21-4525-99CB-1A678B3E720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Convolution operation</a:t>
            </a:r>
          </a:p>
        </p:txBody>
      </p:sp>
      <p:pic>
        <p:nvPicPr>
          <p:cNvPr id="5" name="Content Placeholder 4" descr="The convolution operation">
            <a:extLst>
              <a:ext uri="{FF2B5EF4-FFF2-40B4-BE49-F238E27FC236}">
                <a16:creationId xmlns:a16="http://schemas.microsoft.com/office/drawing/2014/main" id="{1B93A540-171E-474C-922B-344AFEAA8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800364"/>
            <a:ext cx="10905066" cy="4143924"/>
          </a:xfrm>
          <a:prstGeom prst="rect">
            <a:avLst/>
          </a:prstGeom>
        </p:spPr>
      </p:pic>
    </p:spTree>
    <p:extLst>
      <p:ext uri="{BB962C8B-B14F-4D97-AF65-F5344CB8AC3E}">
        <p14:creationId xmlns:p14="http://schemas.microsoft.com/office/powerpoint/2010/main" val="420988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2B06-4171-4D29-B653-422AC473C915}"/>
              </a:ext>
            </a:extLst>
          </p:cNvPr>
          <p:cNvSpPr>
            <a:spLocks noGrp="1"/>
          </p:cNvSpPr>
          <p:nvPr>
            <p:ph type="title"/>
          </p:nvPr>
        </p:nvSpPr>
        <p:spPr/>
        <p:txBody>
          <a:bodyPr/>
          <a:lstStyle/>
          <a:p>
            <a:r>
              <a:rPr lang="en-GB" dirty="0"/>
              <a:t>The Convolution operation</a:t>
            </a:r>
            <a:br>
              <a:rPr lang="en-GB" dirty="0"/>
            </a:br>
            <a:endParaRPr lang="en-GB" dirty="0"/>
          </a:p>
        </p:txBody>
      </p:sp>
      <p:pic>
        <p:nvPicPr>
          <p:cNvPr id="5" name="Content Placeholder 4" descr="Shape, square&#10;&#10;Description automatically generated">
            <a:extLst>
              <a:ext uri="{FF2B5EF4-FFF2-40B4-BE49-F238E27FC236}">
                <a16:creationId xmlns:a16="http://schemas.microsoft.com/office/drawing/2014/main" id="{58AF9BC2-89D7-4B7B-9E6C-ED7345701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2167731"/>
            <a:ext cx="6096000" cy="3667125"/>
          </a:xfrm>
        </p:spPr>
      </p:pic>
    </p:spTree>
    <p:extLst>
      <p:ext uri="{BB962C8B-B14F-4D97-AF65-F5344CB8AC3E}">
        <p14:creationId xmlns:p14="http://schemas.microsoft.com/office/powerpoint/2010/main" val="3697546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C56701-9944-4D4F-AA09-C958505926F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The Convolution operation</a:t>
            </a:r>
          </a:p>
        </p:txBody>
      </p:sp>
      <p:pic>
        <p:nvPicPr>
          <p:cNvPr id="5" name="Content Placeholder 4" descr="The convolution operation">
            <a:extLst>
              <a:ext uri="{FF2B5EF4-FFF2-40B4-BE49-F238E27FC236}">
                <a16:creationId xmlns:a16="http://schemas.microsoft.com/office/drawing/2014/main" id="{39412636-9F7F-40C0-B411-D71DBE2101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786733"/>
            <a:ext cx="10905066" cy="4171186"/>
          </a:xfrm>
          <a:prstGeom prst="rect">
            <a:avLst/>
          </a:prstGeom>
        </p:spPr>
      </p:pic>
    </p:spTree>
    <p:extLst>
      <p:ext uri="{BB962C8B-B14F-4D97-AF65-F5344CB8AC3E}">
        <p14:creationId xmlns:p14="http://schemas.microsoft.com/office/powerpoint/2010/main" val="951470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6DE196-8AB6-4611-AD3B-98527C0D3A0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Filters to detect Features of “X”</a:t>
            </a:r>
          </a:p>
        </p:txBody>
      </p:sp>
      <p:pic>
        <p:nvPicPr>
          <p:cNvPr id="5" name="Content Placeholder 4" descr="Example filters of X">
            <a:extLst>
              <a:ext uri="{FF2B5EF4-FFF2-40B4-BE49-F238E27FC236}">
                <a16:creationId xmlns:a16="http://schemas.microsoft.com/office/drawing/2014/main" id="{FA2D885B-FA07-4A32-8B20-482D7EA63D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0528" y="1675227"/>
            <a:ext cx="9250943" cy="4394199"/>
          </a:xfrm>
          <a:prstGeom prst="rect">
            <a:avLst/>
          </a:prstGeom>
        </p:spPr>
      </p:pic>
    </p:spTree>
    <p:extLst>
      <p:ext uri="{BB962C8B-B14F-4D97-AF65-F5344CB8AC3E}">
        <p14:creationId xmlns:p14="http://schemas.microsoft.com/office/powerpoint/2010/main" val="844590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C1C13-08DB-4519-B157-61AB8E67BF7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Examples od edge detection filters</a:t>
            </a:r>
          </a:p>
        </p:txBody>
      </p:sp>
      <p:pic>
        <p:nvPicPr>
          <p:cNvPr id="5" name="Content Placeholder 4" descr="Edge detection examples">
            <a:extLst>
              <a:ext uri="{FF2B5EF4-FFF2-40B4-BE49-F238E27FC236}">
                <a16:creationId xmlns:a16="http://schemas.microsoft.com/office/drawing/2014/main" id="{A216C21D-D63D-47C0-A8F3-B8458EDD41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100253"/>
            <a:ext cx="10905066" cy="3544146"/>
          </a:xfrm>
          <a:prstGeom prst="rect">
            <a:avLst/>
          </a:prstGeom>
        </p:spPr>
      </p:pic>
    </p:spTree>
    <p:extLst>
      <p:ext uri="{BB962C8B-B14F-4D97-AF65-F5344CB8AC3E}">
        <p14:creationId xmlns:p14="http://schemas.microsoft.com/office/powerpoint/2010/main" val="186849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 y="-4890"/>
            <a:ext cx="10515600" cy="801878"/>
          </a:xfrm>
          <a:prstGeom prst="rect">
            <a:avLst/>
          </a:prstGeom>
        </p:spPr>
        <p:txBody>
          <a:bodyPr vert="horz" wrap="square" lIns="0" tIns="204970" rIns="0" bIns="0" rtlCol="0" anchor="ctr">
            <a:spAutoFit/>
          </a:bodyPr>
          <a:lstStyle/>
          <a:p>
            <a:pPr marL="3136265">
              <a:lnSpc>
                <a:spcPts val="5235"/>
              </a:lnSpc>
            </a:pPr>
            <a:r>
              <a:rPr sz="2800" dirty="0"/>
              <a:t>Moti</a:t>
            </a:r>
            <a:r>
              <a:rPr sz="2800" spc="5" dirty="0"/>
              <a:t>v</a:t>
            </a:r>
            <a:r>
              <a:rPr sz="2800" dirty="0"/>
              <a:t>ation</a:t>
            </a:r>
            <a:r>
              <a:rPr lang="en-GB" sz="2800" dirty="0"/>
              <a:t> for Computer vision and Deep learning</a:t>
            </a:r>
            <a:endParaRPr sz="2800" dirty="0"/>
          </a:p>
        </p:txBody>
      </p:sp>
      <p:sp>
        <p:nvSpPr>
          <p:cNvPr id="3" name="object 3"/>
          <p:cNvSpPr txBox="1"/>
          <p:nvPr/>
        </p:nvSpPr>
        <p:spPr>
          <a:xfrm>
            <a:off x="1831340" y="1239171"/>
            <a:ext cx="7943850" cy="2108269"/>
          </a:xfrm>
          <a:prstGeom prst="rect">
            <a:avLst/>
          </a:prstGeom>
        </p:spPr>
        <p:txBody>
          <a:bodyPr vert="horz" wrap="square" lIns="0" tIns="0" rIns="0" bIns="0" rtlCol="0">
            <a:spAutoFit/>
          </a:bodyPr>
          <a:lstStyle/>
          <a:p>
            <a:pPr marL="355600" indent="-342900">
              <a:buFont typeface="Arial"/>
              <a:buChar char="•"/>
              <a:tabLst>
                <a:tab pos="355600" algn="l"/>
              </a:tabLst>
            </a:pPr>
            <a:r>
              <a:rPr sz="2400" dirty="0">
                <a:latin typeface="Arial"/>
                <a:cs typeface="Arial"/>
              </a:rPr>
              <a:t>Fe</a:t>
            </a:r>
            <a:r>
              <a:rPr sz="2400" spc="-10" dirty="0">
                <a:latin typeface="Arial"/>
                <a:cs typeface="Arial"/>
              </a:rPr>
              <a:t>a</a:t>
            </a:r>
            <a:r>
              <a:rPr sz="2400" dirty="0">
                <a:latin typeface="Arial"/>
                <a:cs typeface="Arial"/>
              </a:rPr>
              <a:t>tures</a:t>
            </a:r>
            <a:r>
              <a:rPr sz="2400" spc="5" dirty="0">
                <a:latin typeface="Arial"/>
                <a:cs typeface="Arial"/>
              </a:rPr>
              <a:t> </a:t>
            </a:r>
            <a:r>
              <a:rPr sz="2400" dirty="0">
                <a:latin typeface="Arial"/>
                <a:cs typeface="Arial"/>
              </a:rPr>
              <a:t>are key to</a:t>
            </a:r>
            <a:r>
              <a:rPr sz="2400" spc="-10" dirty="0">
                <a:latin typeface="Arial"/>
                <a:cs typeface="Arial"/>
              </a:rPr>
              <a:t> </a:t>
            </a:r>
            <a:r>
              <a:rPr sz="2400" dirty="0">
                <a:latin typeface="Arial"/>
                <a:cs typeface="Arial"/>
              </a:rPr>
              <a:t>recent progress in recogniti</a:t>
            </a:r>
            <a:r>
              <a:rPr sz="2400" spc="-10" dirty="0">
                <a:latin typeface="Arial"/>
                <a:cs typeface="Arial"/>
              </a:rPr>
              <a:t>o</a:t>
            </a:r>
            <a:r>
              <a:rPr sz="2400" dirty="0">
                <a:latin typeface="Arial"/>
                <a:cs typeface="Arial"/>
              </a:rPr>
              <a:t>n</a:t>
            </a:r>
            <a:endParaRPr sz="2400">
              <a:latin typeface="Arial"/>
              <a:cs typeface="Arial"/>
            </a:endParaRPr>
          </a:p>
          <a:p>
            <a:pPr>
              <a:spcBef>
                <a:spcPts val="10"/>
              </a:spcBef>
              <a:buFont typeface="Arial"/>
              <a:buChar char="•"/>
            </a:pPr>
            <a:endParaRPr sz="3500">
              <a:latin typeface="Times New Roman"/>
              <a:cs typeface="Times New Roman"/>
            </a:endParaRPr>
          </a:p>
          <a:p>
            <a:pPr marL="355600" indent="-342900">
              <a:buFont typeface="Arial"/>
              <a:buChar char="•"/>
              <a:tabLst>
                <a:tab pos="355600" algn="l"/>
              </a:tabLst>
            </a:pPr>
            <a:r>
              <a:rPr sz="2400" dirty="0">
                <a:latin typeface="Arial"/>
                <a:cs typeface="Arial"/>
              </a:rPr>
              <a:t>Multitude</a:t>
            </a:r>
            <a:r>
              <a:rPr sz="2400" spc="5" dirty="0">
                <a:latin typeface="Arial"/>
                <a:cs typeface="Arial"/>
              </a:rPr>
              <a:t> </a:t>
            </a:r>
            <a:r>
              <a:rPr sz="2400" dirty="0">
                <a:latin typeface="Arial"/>
                <a:cs typeface="Arial"/>
              </a:rPr>
              <a:t>of </a:t>
            </a:r>
            <a:r>
              <a:rPr sz="2400" spc="-10" dirty="0">
                <a:latin typeface="Arial"/>
                <a:cs typeface="Arial"/>
              </a:rPr>
              <a:t>h</a:t>
            </a:r>
            <a:r>
              <a:rPr sz="2400" dirty="0">
                <a:latin typeface="Arial"/>
                <a:cs typeface="Arial"/>
              </a:rPr>
              <a:t>and-des</a:t>
            </a:r>
            <a:r>
              <a:rPr sz="2400" spc="-10" dirty="0">
                <a:latin typeface="Arial"/>
                <a:cs typeface="Arial"/>
              </a:rPr>
              <a:t>i</a:t>
            </a:r>
            <a:r>
              <a:rPr sz="2400" dirty="0">
                <a:latin typeface="Arial"/>
                <a:cs typeface="Arial"/>
              </a:rPr>
              <a:t>gn</a:t>
            </a:r>
            <a:r>
              <a:rPr sz="2400" spc="-10" dirty="0">
                <a:latin typeface="Arial"/>
                <a:cs typeface="Arial"/>
              </a:rPr>
              <a:t>e</a:t>
            </a:r>
            <a:r>
              <a:rPr sz="2400" dirty="0">
                <a:latin typeface="Arial"/>
                <a:cs typeface="Arial"/>
              </a:rPr>
              <a:t>d</a:t>
            </a:r>
            <a:r>
              <a:rPr sz="2400" spc="45" dirty="0">
                <a:latin typeface="Arial"/>
                <a:cs typeface="Arial"/>
              </a:rPr>
              <a:t> </a:t>
            </a:r>
            <a:r>
              <a:rPr sz="2400" dirty="0">
                <a:latin typeface="Arial"/>
                <a:cs typeface="Arial"/>
              </a:rPr>
              <a:t>features</a:t>
            </a:r>
            <a:r>
              <a:rPr sz="2400" spc="-10" dirty="0">
                <a:latin typeface="Arial"/>
                <a:cs typeface="Arial"/>
              </a:rPr>
              <a:t> </a:t>
            </a:r>
            <a:r>
              <a:rPr sz="2400" dirty="0">
                <a:latin typeface="Arial"/>
                <a:cs typeface="Arial"/>
              </a:rPr>
              <a:t>currently in use</a:t>
            </a:r>
            <a:endParaRPr sz="2400">
              <a:latin typeface="Arial"/>
              <a:cs typeface="Arial"/>
            </a:endParaRPr>
          </a:p>
          <a:p>
            <a:pPr>
              <a:spcBef>
                <a:spcPts val="6"/>
              </a:spcBef>
              <a:buFont typeface="Arial"/>
              <a:buChar char="•"/>
            </a:pPr>
            <a:endParaRPr sz="3000">
              <a:latin typeface="Times New Roman"/>
              <a:cs typeface="Times New Roman"/>
            </a:endParaRPr>
          </a:p>
          <a:p>
            <a:pPr marL="355600" indent="-342900">
              <a:buFont typeface="Arial"/>
              <a:buChar char="•"/>
              <a:tabLst>
                <a:tab pos="355600" algn="l"/>
              </a:tabLst>
            </a:pPr>
            <a:r>
              <a:rPr sz="2400" dirty="0">
                <a:latin typeface="Arial"/>
                <a:cs typeface="Arial"/>
              </a:rPr>
              <a:t>Where ne</a:t>
            </a:r>
            <a:r>
              <a:rPr sz="2400" spc="-15" dirty="0">
                <a:latin typeface="Arial"/>
                <a:cs typeface="Arial"/>
              </a:rPr>
              <a:t>x</a:t>
            </a:r>
            <a:r>
              <a:rPr sz="2400" dirty="0">
                <a:latin typeface="Arial"/>
                <a:cs typeface="Arial"/>
              </a:rPr>
              <a:t>t?</a:t>
            </a:r>
            <a:r>
              <a:rPr sz="2400" spc="15" dirty="0">
                <a:latin typeface="Arial"/>
                <a:cs typeface="Arial"/>
              </a:rPr>
              <a:t> </a:t>
            </a:r>
            <a:r>
              <a:rPr sz="2400" dirty="0">
                <a:latin typeface="Arial"/>
                <a:cs typeface="Arial"/>
              </a:rPr>
              <a:t>B</a:t>
            </a:r>
            <a:r>
              <a:rPr sz="2400" spc="-10" dirty="0">
                <a:latin typeface="Arial"/>
                <a:cs typeface="Arial"/>
              </a:rPr>
              <a:t>e</a:t>
            </a:r>
            <a:r>
              <a:rPr sz="2400" dirty="0">
                <a:latin typeface="Arial"/>
                <a:cs typeface="Arial"/>
              </a:rPr>
              <a:t>t</a:t>
            </a:r>
            <a:r>
              <a:rPr sz="2400" spc="5" dirty="0">
                <a:latin typeface="Arial"/>
                <a:cs typeface="Arial"/>
              </a:rPr>
              <a:t>t</a:t>
            </a:r>
            <a:r>
              <a:rPr sz="2400" dirty="0">
                <a:latin typeface="Arial"/>
                <a:cs typeface="Arial"/>
              </a:rPr>
              <a:t>er</a:t>
            </a:r>
            <a:r>
              <a:rPr sz="2400" spc="-20" dirty="0">
                <a:latin typeface="Arial"/>
                <a:cs typeface="Arial"/>
              </a:rPr>
              <a:t> </a:t>
            </a:r>
            <a:r>
              <a:rPr sz="2400" dirty="0">
                <a:latin typeface="Arial"/>
                <a:cs typeface="Arial"/>
              </a:rPr>
              <a:t>cl</a:t>
            </a:r>
            <a:r>
              <a:rPr sz="2400" spc="-10" dirty="0">
                <a:latin typeface="Arial"/>
                <a:cs typeface="Arial"/>
              </a:rPr>
              <a:t>a</a:t>
            </a:r>
            <a:r>
              <a:rPr sz="2400" dirty="0">
                <a:latin typeface="Arial"/>
                <a:cs typeface="Arial"/>
              </a:rPr>
              <a:t>ssifiers?</a:t>
            </a:r>
            <a:r>
              <a:rPr sz="2400" spc="20" dirty="0">
                <a:latin typeface="Arial"/>
                <a:cs typeface="Arial"/>
              </a:rPr>
              <a:t> </a:t>
            </a:r>
            <a:r>
              <a:rPr sz="2400" dirty="0">
                <a:latin typeface="Arial"/>
                <a:cs typeface="Arial"/>
              </a:rPr>
              <a:t>bu</a:t>
            </a:r>
            <a:r>
              <a:rPr sz="2400" spc="-10" dirty="0">
                <a:latin typeface="Arial"/>
                <a:cs typeface="Arial"/>
              </a:rPr>
              <a:t>i</a:t>
            </a:r>
            <a:r>
              <a:rPr sz="2400" dirty="0">
                <a:latin typeface="Arial"/>
                <a:cs typeface="Arial"/>
              </a:rPr>
              <a:t>l</a:t>
            </a:r>
            <a:r>
              <a:rPr sz="2400" spc="-10" dirty="0">
                <a:latin typeface="Arial"/>
                <a:cs typeface="Arial"/>
              </a:rPr>
              <a:t>d</a:t>
            </a:r>
            <a:r>
              <a:rPr sz="2400" dirty="0">
                <a:latin typeface="Arial"/>
                <a:cs typeface="Arial"/>
              </a:rPr>
              <a:t>i</a:t>
            </a:r>
            <a:r>
              <a:rPr sz="2400" spc="-10" dirty="0">
                <a:latin typeface="Arial"/>
                <a:cs typeface="Arial"/>
              </a:rPr>
              <a:t>n</a:t>
            </a:r>
            <a:r>
              <a:rPr sz="2400" dirty="0">
                <a:latin typeface="Arial"/>
                <a:cs typeface="Arial"/>
              </a:rPr>
              <a:t>g</a:t>
            </a:r>
            <a:r>
              <a:rPr sz="2400" spc="45" dirty="0">
                <a:latin typeface="Arial"/>
                <a:cs typeface="Arial"/>
              </a:rPr>
              <a:t> </a:t>
            </a:r>
            <a:r>
              <a:rPr sz="2400" dirty="0">
                <a:latin typeface="Arial"/>
                <a:cs typeface="Arial"/>
              </a:rPr>
              <a:t>better fe</a:t>
            </a:r>
            <a:r>
              <a:rPr sz="2400" spc="-10" dirty="0">
                <a:latin typeface="Arial"/>
                <a:cs typeface="Arial"/>
              </a:rPr>
              <a:t>a</a:t>
            </a:r>
            <a:r>
              <a:rPr sz="2400" dirty="0">
                <a:latin typeface="Arial"/>
                <a:cs typeface="Arial"/>
              </a:rPr>
              <a:t>tures?</a:t>
            </a:r>
            <a:endParaRPr sz="2400">
              <a:latin typeface="Arial"/>
              <a:cs typeface="Arial"/>
            </a:endParaRPr>
          </a:p>
        </p:txBody>
      </p:sp>
      <p:sp>
        <p:nvSpPr>
          <p:cNvPr id="4" name="object 4"/>
          <p:cNvSpPr/>
          <p:nvPr/>
        </p:nvSpPr>
        <p:spPr>
          <a:xfrm>
            <a:off x="2895601" y="3581374"/>
            <a:ext cx="1818639" cy="211175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890775" y="5747243"/>
            <a:ext cx="3830320" cy="553998"/>
          </a:xfrm>
          <a:prstGeom prst="rect">
            <a:avLst/>
          </a:prstGeom>
        </p:spPr>
        <p:txBody>
          <a:bodyPr vert="horz" wrap="square" lIns="0" tIns="0" rIns="0" bIns="0" rtlCol="0">
            <a:spAutoFit/>
          </a:bodyPr>
          <a:lstStyle/>
          <a:p>
            <a:pPr algn="ctr">
              <a:tabLst>
                <a:tab pos="1574165" algn="l"/>
              </a:tabLst>
            </a:pPr>
            <a:r>
              <a:rPr dirty="0">
                <a:latin typeface="Arial"/>
                <a:cs typeface="Arial"/>
              </a:rPr>
              <a:t>Fe</a:t>
            </a:r>
            <a:r>
              <a:rPr spc="-10" dirty="0">
                <a:latin typeface="Arial"/>
                <a:cs typeface="Arial"/>
              </a:rPr>
              <a:t>l</a:t>
            </a:r>
            <a:r>
              <a:rPr dirty="0">
                <a:latin typeface="Arial"/>
                <a:cs typeface="Arial"/>
              </a:rPr>
              <a:t>z</a:t>
            </a:r>
            <a:r>
              <a:rPr spc="-10" dirty="0">
                <a:latin typeface="Arial"/>
                <a:cs typeface="Arial"/>
              </a:rPr>
              <a:t>en</a:t>
            </a:r>
            <a:r>
              <a:rPr dirty="0">
                <a:latin typeface="Arial"/>
                <a:cs typeface="Arial"/>
              </a:rPr>
              <a:t>sz</a:t>
            </a:r>
            <a:r>
              <a:rPr spc="-45" dirty="0">
                <a:latin typeface="Arial"/>
                <a:cs typeface="Arial"/>
              </a:rPr>
              <a:t>w</a:t>
            </a:r>
            <a:r>
              <a:rPr spc="-10" dirty="0">
                <a:latin typeface="Arial"/>
                <a:cs typeface="Arial"/>
              </a:rPr>
              <a:t>a</a:t>
            </a:r>
            <a:r>
              <a:rPr dirty="0">
                <a:latin typeface="Arial"/>
                <a:cs typeface="Arial"/>
              </a:rPr>
              <a:t>l</a:t>
            </a:r>
            <a:r>
              <a:rPr spc="-15" dirty="0">
                <a:latin typeface="Arial"/>
                <a:cs typeface="Arial"/>
              </a:rPr>
              <a:t>b</a:t>
            </a:r>
            <a:r>
              <a:rPr dirty="0">
                <a:latin typeface="Arial"/>
                <a:cs typeface="Arial"/>
              </a:rPr>
              <a:t>,	Girs</a:t>
            </a:r>
            <a:r>
              <a:rPr spc="-15" dirty="0">
                <a:latin typeface="Arial"/>
                <a:cs typeface="Arial"/>
              </a:rPr>
              <a:t>h</a:t>
            </a:r>
            <a:r>
              <a:rPr dirty="0">
                <a:latin typeface="Arial"/>
                <a:cs typeface="Arial"/>
              </a:rPr>
              <a:t>ic</a:t>
            </a:r>
            <a:r>
              <a:rPr spc="-5" dirty="0">
                <a:latin typeface="Arial"/>
                <a:cs typeface="Arial"/>
              </a:rPr>
              <a:t>k</a:t>
            </a:r>
            <a:r>
              <a:rPr dirty="0">
                <a:latin typeface="Arial"/>
                <a:cs typeface="Arial"/>
              </a:rPr>
              <a:t>,</a:t>
            </a:r>
            <a:endParaRPr>
              <a:latin typeface="Arial"/>
              <a:cs typeface="Arial"/>
            </a:endParaRPr>
          </a:p>
          <a:p>
            <a:pPr algn="ctr">
              <a:lnSpc>
                <a:spcPct val="100000"/>
              </a:lnSpc>
            </a:pPr>
            <a:r>
              <a:rPr dirty="0">
                <a:latin typeface="Arial"/>
                <a:cs typeface="Arial"/>
              </a:rPr>
              <a:t>McAl</a:t>
            </a:r>
            <a:r>
              <a:rPr spc="-10" dirty="0">
                <a:latin typeface="Arial"/>
                <a:cs typeface="Arial"/>
              </a:rPr>
              <a:t>l</a:t>
            </a:r>
            <a:r>
              <a:rPr dirty="0">
                <a:latin typeface="Arial"/>
                <a:cs typeface="Arial"/>
              </a:rPr>
              <a:t>est</a:t>
            </a:r>
            <a:r>
              <a:rPr spc="-10" dirty="0">
                <a:latin typeface="Arial"/>
                <a:cs typeface="Arial"/>
              </a:rPr>
              <a:t>e</a:t>
            </a:r>
            <a:r>
              <a:rPr dirty="0">
                <a:latin typeface="Arial"/>
                <a:cs typeface="Arial"/>
              </a:rPr>
              <a:t>r</a:t>
            </a:r>
            <a:r>
              <a:rPr spc="15" dirty="0">
                <a:latin typeface="Arial"/>
                <a:cs typeface="Arial"/>
              </a:rPr>
              <a:t> </a:t>
            </a:r>
            <a:r>
              <a:rPr spc="-5" dirty="0">
                <a:latin typeface="Arial"/>
                <a:cs typeface="Arial"/>
              </a:rPr>
              <a:t>an</a:t>
            </a:r>
            <a:r>
              <a:rPr dirty="0">
                <a:latin typeface="Arial"/>
                <a:cs typeface="Arial"/>
              </a:rPr>
              <a:t>d</a:t>
            </a:r>
            <a:r>
              <a:rPr spc="-5" dirty="0">
                <a:latin typeface="Arial"/>
                <a:cs typeface="Arial"/>
              </a:rPr>
              <a:t> </a:t>
            </a:r>
            <a:r>
              <a:rPr dirty="0">
                <a:latin typeface="Arial"/>
                <a:cs typeface="Arial"/>
              </a:rPr>
              <a:t>R</a:t>
            </a:r>
            <a:r>
              <a:rPr spc="-10" dirty="0">
                <a:latin typeface="Arial"/>
                <a:cs typeface="Arial"/>
              </a:rPr>
              <a:t>a</a:t>
            </a:r>
            <a:r>
              <a:rPr dirty="0">
                <a:latin typeface="Arial"/>
                <a:cs typeface="Arial"/>
              </a:rPr>
              <a:t>ma</a:t>
            </a:r>
            <a:r>
              <a:rPr spc="-10" dirty="0">
                <a:latin typeface="Arial"/>
                <a:cs typeface="Arial"/>
              </a:rPr>
              <a:t>n</a:t>
            </a:r>
            <a:r>
              <a:rPr dirty="0">
                <a:latin typeface="Arial"/>
                <a:cs typeface="Arial"/>
              </a:rPr>
              <a:t>a</a:t>
            </a:r>
            <a:r>
              <a:rPr spc="-10" dirty="0">
                <a:latin typeface="Arial"/>
                <a:cs typeface="Arial"/>
              </a:rPr>
              <a:t>n</a:t>
            </a:r>
            <a:r>
              <a:rPr dirty="0">
                <a:latin typeface="Arial"/>
                <a:cs typeface="Arial"/>
              </a:rPr>
              <a:t>,</a:t>
            </a:r>
            <a:r>
              <a:rPr spc="25" dirty="0">
                <a:latin typeface="Arial"/>
                <a:cs typeface="Arial"/>
              </a:rPr>
              <a:t> </a:t>
            </a:r>
            <a:r>
              <a:rPr spc="-135" dirty="0">
                <a:latin typeface="Arial"/>
                <a:cs typeface="Arial"/>
              </a:rPr>
              <a:t>P</a:t>
            </a:r>
            <a:r>
              <a:rPr dirty="0">
                <a:latin typeface="Arial"/>
                <a:cs typeface="Arial"/>
              </a:rPr>
              <a:t>AMI </a:t>
            </a:r>
            <a:r>
              <a:rPr spc="-10" dirty="0">
                <a:latin typeface="Arial"/>
                <a:cs typeface="Arial"/>
              </a:rPr>
              <a:t>2</a:t>
            </a:r>
            <a:r>
              <a:rPr dirty="0">
                <a:latin typeface="Arial"/>
                <a:cs typeface="Arial"/>
              </a:rPr>
              <a:t>0</a:t>
            </a:r>
            <a:r>
              <a:rPr spc="-10" dirty="0">
                <a:latin typeface="Arial"/>
                <a:cs typeface="Arial"/>
              </a:rPr>
              <a:t>0</a:t>
            </a:r>
            <a:r>
              <a:rPr dirty="0">
                <a:latin typeface="Arial"/>
                <a:cs typeface="Arial"/>
              </a:rPr>
              <a:t>7</a:t>
            </a:r>
            <a:endParaRPr>
              <a:latin typeface="Arial"/>
              <a:cs typeface="Arial"/>
            </a:endParaRPr>
          </a:p>
        </p:txBody>
      </p:sp>
      <p:sp>
        <p:nvSpPr>
          <p:cNvPr id="6" name="object 6"/>
          <p:cNvSpPr/>
          <p:nvPr/>
        </p:nvSpPr>
        <p:spPr>
          <a:xfrm>
            <a:off x="6325615" y="3731005"/>
            <a:ext cx="3925824" cy="185572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350001" y="5016818"/>
            <a:ext cx="2886075" cy="51593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391276" y="4585080"/>
            <a:ext cx="776287" cy="349250"/>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6226810" y="5741700"/>
            <a:ext cx="4094479" cy="492443"/>
          </a:xfrm>
          <a:prstGeom prst="rect">
            <a:avLst/>
          </a:prstGeom>
        </p:spPr>
        <p:txBody>
          <a:bodyPr vert="horz" wrap="square" lIns="0" tIns="0" rIns="0" bIns="0" rtlCol="0">
            <a:spAutoFit/>
          </a:bodyPr>
          <a:lstStyle/>
          <a:p>
            <a:pPr algn="ctr">
              <a:lnSpc>
                <a:spcPct val="100000"/>
              </a:lnSpc>
            </a:pPr>
            <a:r>
              <a:rPr spc="-135" dirty="0">
                <a:latin typeface="Arial"/>
                <a:cs typeface="Arial"/>
              </a:rPr>
              <a:t>Y</a:t>
            </a:r>
            <a:r>
              <a:rPr dirty="0">
                <a:latin typeface="Arial"/>
                <a:cs typeface="Arial"/>
              </a:rPr>
              <a:t>an</a:t>
            </a:r>
            <a:r>
              <a:rPr spc="-10" dirty="0">
                <a:latin typeface="Arial"/>
                <a:cs typeface="Arial"/>
              </a:rPr>
              <a:t> </a:t>
            </a:r>
            <a:r>
              <a:rPr dirty="0">
                <a:latin typeface="Arial"/>
                <a:cs typeface="Arial"/>
              </a:rPr>
              <a:t>&amp;</a:t>
            </a:r>
            <a:r>
              <a:rPr spc="5" dirty="0">
                <a:latin typeface="Arial"/>
                <a:cs typeface="Arial"/>
              </a:rPr>
              <a:t> </a:t>
            </a:r>
            <a:r>
              <a:rPr dirty="0">
                <a:latin typeface="Arial"/>
                <a:cs typeface="Arial"/>
              </a:rPr>
              <a:t>H</a:t>
            </a:r>
            <a:r>
              <a:rPr spc="-10" dirty="0">
                <a:latin typeface="Arial"/>
                <a:cs typeface="Arial"/>
              </a:rPr>
              <a:t>u</a:t>
            </a:r>
            <a:r>
              <a:rPr dirty="0">
                <a:latin typeface="Arial"/>
                <a:cs typeface="Arial"/>
              </a:rPr>
              <a:t>a</a:t>
            </a:r>
            <a:r>
              <a:rPr spc="-10" dirty="0">
                <a:latin typeface="Arial"/>
                <a:cs typeface="Arial"/>
              </a:rPr>
              <a:t>n</a:t>
            </a:r>
            <a:r>
              <a:rPr dirty="0">
                <a:latin typeface="Arial"/>
                <a:cs typeface="Arial"/>
              </a:rPr>
              <a:t>g</a:t>
            </a:r>
            <a:endParaRPr>
              <a:latin typeface="Arial"/>
              <a:cs typeface="Arial"/>
            </a:endParaRPr>
          </a:p>
          <a:p>
            <a:pPr algn="ctr">
              <a:spcBef>
                <a:spcPts val="5"/>
              </a:spcBef>
            </a:pPr>
            <a:r>
              <a:rPr sz="1400" dirty="0">
                <a:latin typeface="Arial"/>
                <a:cs typeface="Arial"/>
              </a:rPr>
              <a:t>(</a:t>
            </a:r>
            <a:r>
              <a:rPr sz="1400" spc="10" dirty="0">
                <a:latin typeface="Arial"/>
                <a:cs typeface="Arial"/>
              </a:rPr>
              <a:t>W</a:t>
            </a:r>
            <a:r>
              <a:rPr sz="1400" dirty="0">
                <a:latin typeface="Arial"/>
                <a:cs typeface="Arial"/>
              </a:rPr>
              <a:t>inn</a:t>
            </a:r>
            <a:r>
              <a:rPr sz="1400" spc="-10" dirty="0">
                <a:latin typeface="Arial"/>
                <a:cs typeface="Arial"/>
              </a:rPr>
              <a:t>e</a:t>
            </a:r>
            <a:r>
              <a:rPr sz="1400" dirty="0">
                <a:latin typeface="Arial"/>
                <a:cs typeface="Arial"/>
              </a:rPr>
              <a:t>r</a:t>
            </a:r>
            <a:r>
              <a:rPr sz="1400" spc="-45" dirty="0">
                <a:latin typeface="Arial"/>
                <a:cs typeface="Arial"/>
              </a:rPr>
              <a:t> </a:t>
            </a:r>
            <a:r>
              <a:rPr sz="1400" dirty="0">
                <a:latin typeface="Arial"/>
                <a:cs typeface="Arial"/>
              </a:rPr>
              <a:t>of</a:t>
            </a:r>
            <a:r>
              <a:rPr sz="1400" spc="-15" dirty="0">
                <a:latin typeface="Arial"/>
                <a:cs typeface="Arial"/>
              </a:rPr>
              <a:t> </a:t>
            </a:r>
            <a:r>
              <a:rPr sz="1400" spc="-110" dirty="0">
                <a:latin typeface="Arial"/>
                <a:cs typeface="Arial"/>
              </a:rPr>
              <a:t>P</a:t>
            </a:r>
            <a:r>
              <a:rPr sz="1400" dirty="0">
                <a:latin typeface="Arial"/>
                <a:cs typeface="Arial"/>
              </a:rPr>
              <a:t>AS</a:t>
            </a:r>
            <a:r>
              <a:rPr sz="1400" spc="-15" dirty="0">
                <a:latin typeface="Arial"/>
                <a:cs typeface="Arial"/>
              </a:rPr>
              <a:t>C</a:t>
            </a:r>
            <a:r>
              <a:rPr sz="1400" dirty="0">
                <a:latin typeface="Arial"/>
                <a:cs typeface="Arial"/>
              </a:rPr>
              <a:t>AL</a:t>
            </a:r>
            <a:r>
              <a:rPr sz="1400" spc="-50" dirty="0">
                <a:latin typeface="Arial"/>
                <a:cs typeface="Arial"/>
              </a:rPr>
              <a:t> </a:t>
            </a:r>
            <a:r>
              <a:rPr sz="1400" dirty="0">
                <a:latin typeface="Arial"/>
                <a:cs typeface="Arial"/>
              </a:rPr>
              <a:t>20</a:t>
            </a:r>
            <a:r>
              <a:rPr sz="1400" spc="-10" dirty="0">
                <a:latin typeface="Arial"/>
                <a:cs typeface="Arial"/>
              </a:rPr>
              <a:t>1</a:t>
            </a:r>
            <a:r>
              <a:rPr sz="1400" dirty="0">
                <a:latin typeface="Arial"/>
                <a:cs typeface="Arial"/>
              </a:rPr>
              <a:t>0</a:t>
            </a:r>
            <a:r>
              <a:rPr sz="1400" spc="-35" dirty="0">
                <a:latin typeface="Arial"/>
                <a:cs typeface="Arial"/>
              </a:rPr>
              <a:t> </a:t>
            </a:r>
            <a:r>
              <a:rPr sz="1400" dirty="0">
                <a:latin typeface="Arial"/>
                <a:cs typeface="Arial"/>
              </a:rPr>
              <a:t>clas</a:t>
            </a:r>
            <a:r>
              <a:rPr sz="1400" spc="5" dirty="0">
                <a:latin typeface="Arial"/>
                <a:cs typeface="Arial"/>
              </a:rPr>
              <a:t>s</a:t>
            </a:r>
            <a:r>
              <a:rPr sz="1400" dirty="0">
                <a:latin typeface="Arial"/>
                <a:cs typeface="Arial"/>
              </a:rPr>
              <a:t>ifi</a:t>
            </a:r>
            <a:r>
              <a:rPr sz="1400" spc="-10" dirty="0">
                <a:latin typeface="Arial"/>
                <a:cs typeface="Arial"/>
              </a:rPr>
              <a:t>c</a:t>
            </a:r>
            <a:r>
              <a:rPr sz="1400" dirty="0">
                <a:latin typeface="Arial"/>
                <a:cs typeface="Arial"/>
              </a:rPr>
              <a:t>a</a:t>
            </a:r>
            <a:r>
              <a:rPr sz="1400" spc="-10" dirty="0">
                <a:latin typeface="Arial"/>
                <a:cs typeface="Arial"/>
              </a:rPr>
              <a:t>t</a:t>
            </a:r>
            <a:r>
              <a:rPr sz="1400" dirty="0">
                <a:latin typeface="Arial"/>
                <a:cs typeface="Arial"/>
              </a:rPr>
              <a:t>ion</a:t>
            </a:r>
            <a:r>
              <a:rPr sz="1400" spc="-50" dirty="0">
                <a:latin typeface="Arial"/>
                <a:cs typeface="Arial"/>
              </a:rPr>
              <a:t> </a:t>
            </a:r>
            <a:r>
              <a:rPr sz="1400" dirty="0">
                <a:latin typeface="Arial"/>
                <a:cs typeface="Arial"/>
              </a:rPr>
              <a:t>co</a:t>
            </a:r>
            <a:r>
              <a:rPr sz="1400" spc="-10" dirty="0">
                <a:latin typeface="Arial"/>
                <a:cs typeface="Arial"/>
              </a:rPr>
              <a:t>m</a:t>
            </a:r>
            <a:r>
              <a:rPr sz="1400" dirty="0">
                <a:latin typeface="Arial"/>
                <a:cs typeface="Arial"/>
              </a:rPr>
              <a:t>peti</a:t>
            </a:r>
            <a:r>
              <a:rPr sz="1400" spc="-10" dirty="0">
                <a:latin typeface="Arial"/>
                <a:cs typeface="Arial"/>
              </a:rPr>
              <a:t>t</a:t>
            </a:r>
            <a:r>
              <a:rPr sz="1400" dirty="0">
                <a:latin typeface="Arial"/>
                <a:cs typeface="Arial"/>
              </a:rPr>
              <a:t>ion)</a:t>
            </a:r>
            <a:endParaRPr sz="1400">
              <a:latin typeface="Arial"/>
              <a:cs typeface="Arial"/>
            </a:endParaRPr>
          </a:p>
        </p:txBody>
      </p:sp>
      <p:sp>
        <p:nvSpPr>
          <p:cNvPr id="10" name="object 10"/>
          <p:cNvSpPr txBox="1"/>
          <p:nvPr/>
        </p:nvSpPr>
        <p:spPr>
          <a:xfrm>
            <a:off x="8909050" y="6560450"/>
            <a:ext cx="1662430" cy="276999"/>
          </a:xfrm>
          <a:prstGeom prst="rect">
            <a:avLst/>
          </a:prstGeom>
        </p:spPr>
        <p:txBody>
          <a:bodyPr vert="horz" wrap="square" lIns="0" tIns="0" rIns="0" bIns="0" rtlCol="0">
            <a:spAutoFit/>
          </a:bodyPr>
          <a:lstStyle/>
          <a:p>
            <a:pPr marL="12700"/>
            <a:r>
              <a:rPr dirty="0">
                <a:latin typeface="Arial"/>
                <a:cs typeface="Arial"/>
              </a:rPr>
              <a:t>S</a:t>
            </a:r>
            <a:r>
              <a:rPr spc="-10" dirty="0">
                <a:latin typeface="Arial"/>
                <a:cs typeface="Arial"/>
              </a:rPr>
              <a:t>l</a:t>
            </a:r>
            <a:r>
              <a:rPr dirty="0">
                <a:latin typeface="Arial"/>
                <a:cs typeface="Arial"/>
              </a:rPr>
              <a:t>i</a:t>
            </a:r>
            <a:r>
              <a:rPr spc="-15" dirty="0">
                <a:latin typeface="Arial"/>
                <a:cs typeface="Arial"/>
              </a:rPr>
              <a:t>d</a:t>
            </a:r>
            <a:r>
              <a:rPr spc="-10" dirty="0">
                <a:latin typeface="Arial"/>
                <a:cs typeface="Arial"/>
              </a:rPr>
              <a:t>e</a:t>
            </a:r>
            <a:r>
              <a:rPr dirty="0">
                <a:latin typeface="Arial"/>
                <a:cs typeface="Arial"/>
              </a:rPr>
              <a:t>:</a:t>
            </a:r>
            <a:r>
              <a:rPr spc="15" dirty="0">
                <a:latin typeface="Arial"/>
                <a:cs typeface="Arial"/>
              </a:rPr>
              <a:t> </a:t>
            </a:r>
            <a:r>
              <a:rPr dirty="0">
                <a:latin typeface="Arial"/>
                <a:cs typeface="Arial"/>
              </a:rPr>
              <a:t>R.</a:t>
            </a:r>
            <a:r>
              <a:rPr spc="-15" dirty="0">
                <a:latin typeface="Arial"/>
                <a:cs typeface="Arial"/>
              </a:rPr>
              <a:t> </a:t>
            </a:r>
            <a:r>
              <a:rPr dirty="0">
                <a:latin typeface="Arial"/>
                <a:cs typeface="Arial"/>
              </a:rPr>
              <a:t>Fer</a:t>
            </a:r>
            <a:r>
              <a:rPr spc="-10" dirty="0">
                <a:latin typeface="Arial"/>
                <a:cs typeface="Arial"/>
              </a:rPr>
              <a:t>gu</a:t>
            </a:r>
            <a:r>
              <a:rPr dirty="0">
                <a:latin typeface="Arial"/>
                <a:cs typeface="Arial"/>
              </a:rPr>
              <a:t>s</a:t>
            </a:r>
            <a:endParaRPr>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611" y="188550"/>
            <a:ext cx="7197725" cy="1062054"/>
          </a:xfrm>
        </p:spPr>
        <p:txBody>
          <a:bodyPr/>
          <a:lstStyle/>
          <a:p>
            <a:r>
              <a:rPr lang="en-GB" sz="2800" dirty="0"/>
              <a:t>Performance of computer vision algorithms</a:t>
            </a:r>
          </a:p>
        </p:txBody>
      </p:sp>
      <p:grpSp>
        <p:nvGrpSpPr>
          <p:cNvPr id="24" name="Group 23"/>
          <p:cNvGrpSpPr/>
          <p:nvPr/>
        </p:nvGrpSpPr>
        <p:grpSpPr>
          <a:xfrm>
            <a:off x="2876954" y="1412721"/>
            <a:ext cx="4672048" cy="2648689"/>
            <a:chOff x="1518975" y="1916790"/>
            <a:chExt cx="4101567" cy="2520277"/>
          </a:xfrm>
        </p:grpSpPr>
        <p:cxnSp>
          <p:nvCxnSpPr>
            <p:cNvPr id="5" name="Straight Arrow Connector 4"/>
            <p:cNvCxnSpPr/>
            <p:nvPr/>
          </p:nvCxnSpPr>
          <p:spPr>
            <a:xfrm flipV="1">
              <a:off x="1868751" y="1916790"/>
              <a:ext cx="0" cy="21703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868751" y="4087098"/>
              <a:ext cx="290687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1879488" y="3424205"/>
              <a:ext cx="2844775" cy="685189"/>
            </a:xfrm>
            <a:custGeom>
              <a:avLst/>
              <a:gdLst>
                <a:gd name="connsiteX0" fmla="*/ 0 w 4309533"/>
                <a:gd name="connsiteY0" fmla="*/ 870655 h 870655"/>
                <a:gd name="connsiteX1" fmla="*/ 719666 w 4309533"/>
                <a:gd name="connsiteY1" fmla="*/ 142522 h 870655"/>
                <a:gd name="connsiteX2" fmla="*/ 4309533 w 4309533"/>
                <a:gd name="connsiteY2" fmla="*/ 15522 h 870655"/>
              </a:gdLst>
              <a:ahLst/>
              <a:cxnLst>
                <a:cxn ang="0">
                  <a:pos x="connsiteX0" y="connsiteY0"/>
                </a:cxn>
                <a:cxn ang="0">
                  <a:pos x="connsiteX1" y="connsiteY1"/>
                </a:cxn>
                <a:cxn ang="0">
                  <a:pos x="connsiteX2" y="connsiteY2"/>
                </a:cxn>
              </a:cxnLst>
              <a:rect l="l" t="t" r="r" b="b"/>
              <a:pathLst>
                <a:path w="4309533" h="870655">
                  <a:moveTo>
                    <a:pt x="0" y="870655"/>
                  </a:moveTo>
                  <a:cubicBezTo>
                    <a:pt x="705" y="577849"/>
                    <a:pt x="1411" y="285044"/>
                    <a:pt x="719666" y="142522"/>
                  </a:cubicBezTo>
                  <a:cubicBezTo>
                    <a:pt x="1437921" y="0"/>
                    <a:pt x="2873727" y="7761"/>
                    <a:pt x="4309533" y="15522"/>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0" name="TextBox 19"/>
            <p:cNvSpPr txBox="1"/>
            <p:nvPr/>
          </p:nvSpPr>
          <p:spPr>
            <a:xfrm>
              <a:off x="3902439" y="2944573"/>
              <a:ext cx="1718103" cy="497854"/>
            </a:xfrm>
            <a:prstGeom prst="rect">
              <a:avLst/>
            </a:prstGeom>
            <a:noFill/>
          </p:spPr>
          <p:txBody>
            <a:bodyPr wrap="square" rtlCol="0">
              <a:spAutoFit/>
            </a:bodyPr>
            <a:lstStyle/>
            <a:p>
              <a:r>
                <a:rPr lang="en-GB" sz="1400" dirty="0">
                  <a:solidFill>
                    <a:srgbClr val="FF0000"/>
                  </a:solidFill>
                </a:rPr>
                <a:t>Traditional Learning Algorithm </a:t>
              </a:r>
            </a:p>
          </p:txBody>
        </p:sp>
        <p:sp>
          <p:nvSpPr>
            <p:cNvPr id="21" name="TextBox 20"/>
            <p:cNvSpPr txBox="1"/>
            <p:nvPr/>
          </p:nvSpPr>
          <p:spPr>
            <a:xfrm>
              <a:off x="4277305" y="4144211"/>
              <a:ext cx="461303" cy="292856"/>
            </a:xfrm>
            <a:prstGeom prst="rect">
              <a:avLst/>
            </a:prstGeom>
            <a:noFill/>
          </p:spPr>
          <p:txBody>
            <a:bodyPr wrap="none" rtlCol="0">
              <a:spAutoFit/>
            </a:bodyPr>
            <a:lstStyle/>
            <a:p>
              <a:r>
                <a:rPr lang="en-GB" sz="1400" dirty="0"/>
                <a:t>Data</a:t>
              </a:r>
            </a:p>
          </p:txBody>
        </p:sp>
        <p:sp>
          <p:nvSpPr>
            <p:cNvPr id="22" name="TextBox 21"/>
            <p:cNvSpPr txBox="1"/>
            <p:nvPr/>
          </p:nvSpPr>
          <p:spPr>
            <a:xfrm rot="16200000">
              <a:off x="1119765" y="2594767"/>
              <a:ext cx="1068616" cy="270196"/>
            </a:xfrm>
            <a:prstGeom prst="rect">
              <a:avLst/>
            </a:prstGeom>
            <a:noFill/>
          </p:spPr>
          <p:txBody>
            <a:bodyPr wrap="none" rtlCol="0">
              <a:spAutoFit/>
            </a:bodyPr>
            <a:lstStyle/>
            <a:p>
              <a:r>
                <a:rPr lang="en-GB" sz="1400" dirty="0"/>
                <a:t>Performance</a:t>
              </a:r>
            </a:p>
          </p:txBody>
        </p:sp>
      </p:grpSp>
      <p:sp>
        <p:nvSpPr>
          <p:cNvPr id="25" name="TextBox 24"/>
          <p:cNvSpPr txBox="1"/>
          <p:nvPr/>
        </p:nvSpPr>
        <p:spPr>
          <a:xfrm>
            <a:off x="2063440" y="4365131"/>
            <a:ext cx="8334654" cy="830997"/>
          </a:xfrm>
          <a:prstGeom prst="rect">
            <a:avLst/>
          </a:prstGeom>
          <a:noFill/>
        </p:spPr>
        <p:txBody>
          <a:bodyPr wrap="none" rtlCol="0">
            <a:spAutoFit/>
          </a:bodyPr>
          <a:lstStyle/>
          <a:p>
            <a:pPr>
              <a:buFont typeface="Wingdings" pitchFamily="2" charset="2"/>
              <a:buChar char="Ø"/>
            </a:pPr>
            <a:r>
              <a:rPr lang="en-GB" sz="2400" dirty="0">
                <a:latin typeface="Arial"/>
                <a:cs typeface="Arial"/>
              </a:rPr>
              <a:t>   Where ne</a:t>
            </a:r>
            <a:r>
              <a:rPr lang="en-GB" sz="2400" spc="-15" dirty="0">
                <a:latin typeface="Arial"/>
                <a:cs typeface="Arial"/>
              </a:rPr>
              <a:t>x</a:t>
            </a:r>
            <a:r>
              <a:rPr lang="en-GB" sz="2400" dirty="0">
                <a:latin typeface="Arial"/>
                <a:cs typeface="Arial"/>
              </a:rPr>
              <a:t>t?</a:t>
            </a:r>
            <a:r>
              <a:rPr lang="en-GB" sz="2400" spc="15" dirty="0">
                <a:latin typeface="Arial"/>
                <a:cs typeface="Arial"/>
              </a:rPr>
              <a:t> </a:t>
            </a:r>
            <a:r>
              <a:rPr lang="en-GB" sz="2400" dirty="0">
                <a:latin typeface="Arial"/>
                <a:cs typeface="Arial"/>
              </a:rPr>
              <a:t>B</a:t>
            </a:r>
            <a:r>
              <a:rPr lang="en-GB" sz="2400" spc="-10" dirty="0">
                <a:latin typeface="Arial"/>
                <a:cs typeface="Arial"/>
              </a:rPr>
              <a:t>e</a:t>
            </a:r>
            <a:r>
              <a:rPr lang="en-GB" sz="2400" dirty="0">
                <a:latin typeface="Arial"/>
                <a:cs typeface="Arial"/>
              </a:rPr>
              <a:t>t</a:t>
            </a:r>
            <a:r>
              <a:rPr lang="en-GB" sz="2400" spc="5" dirty="0">
                <a:latin typeface="Arial"/>
                <a:cs typeface="Arial"/>
              </a:rPr>
              <a:t>t</a:t>
            </a:r>
            <a:r>
              <a:rPr lang="en-GB" sz="2400" dirty="0">
                <a:latin typeface="Arial"/>
                <a:cs typeface="Arial"/>
              </a:rPr>
              <a:t>er</a:t>
            </a:r>
            <a:r>
              <a:rPr lang="en-GB" sz="2400" spc="-20" dirty="0">
                <a:latin typeface="Arial"/>
                <a:cs typeface="Arial"/>
              </a:rPr>
              <a:t> </a:t>
            </a:r>
            <a:r>
              <a:rPr lang="en-GB" sz="2400" dirty="0">
                <a:latin typeface="Arial"/>
                <a:cs typeface="Arial"/>
              </a:rPr>
              <a:t>cl</a:t>
            </a:r>
            <a:r>
              <a:rPr lang="en-GB" sz="2400" spc="-10" dirty="0">
                <a:latin typeface="Arial"/>
                <a:cs typeface="Arial"/>
              </a:rPr>
              <a:t>a</a:t>
            </a:r>
            <a:r>
              <a:rPr lang="en-GB" sz="2400" dirty="0">
                <a:latin typeface="Arial"/>
                <a:cs typeface="Arial"/>
              </a:rPr>
              <a:t>ssifiers?</a:t>
            </a:r>
            <a:r>
              <a:rPr lang="en-GB" sz="2400" spc="20" dirty="0">
                <a:latin typeface="Arial"/>
                <a:cs typeface="Arial"/>
              </a:rPr>
              <a:t> </a:t>
            </a:r>
            <a:r>
              <a:rPr lang="en-GB" sz="2400" dirty="0">
                <a:latin typeface="Arial"/>
                <a:cs typeface="Arial"/>
              </a:rPr>
              <a:t>bu</a:t>
            </a:r>
            <a:r>
              <a:rPr lang="en-GB" sz="2400" spc="-10" dirty="0">
                <a:latin typeface="Arial"/>
                <a:cs typeface="Arial"/>
              </a:rPr>
              <a:t>i</a:t>
            </a:r>
            <a:r>
              <a:rPr lang="en-GB" sz="2400" dirty="0">
                <a:latin typeface="Arial"/>
                <a:cs typeface="Arial"/>
              </a:rPr>
              <a:t>l</a:t>
            </a:r>
            <a:r>
              <a:rPr lang="en-GB" sz="2400" spc="-10" dirty="0">
                <a:latin typeface="Arial"/>
                <a:cs typeface="Arial"/>
              </a:rPr>
              <a:t>d</a:t>
            </a:r>
            <a:r>
              <a:rPr lang="en-GB" sz="2400" dirty="0">
                <a:latin typeface="Arial"/>
                <a:cs typeface="Arial"/>
              </a:rPr>
              <a:t>i</a:t>
            </a:r>
            <a:r>
              <a:rPr lang="en-GB" sz="2400" spc="-10" dirty="0">
                <a:latin typeface="Arial"/>
                <a:cs typeface="Arial"/>
              </a:rPr>
              <a:t>n</a:t>
            </a:r>
            <a:r>
              <a:rPr lang="en-GB" sz="2400" dirty="0">
                <a:latin typeface="Arial"/>
                <a:cs typeface="Arial"/>
              </a:rPr>
              <a:t>g</a:t>
            </a:r>
            <a:r>
              <a:rPr lang="en-GB" sz="2400" spc="45" dirty="0">
                <a:latin typeface="Arial"/>
                <a:cs typeface="Arial"/>
              </a:rPr>
              <a:t> </a:t>
            </a:r>
            <a:r>
              <a:rPr lang="en-GB" sz="2400" dirty="0">
                <a:latin typeface="Arial"/>
                <a:cs typeface="Arial"/>
              </a:rPr>
              <a:t>better fe</a:t>
            </a:r>
            <a:r>
              <a:rPr lang="en-GB" sz="2400" spc="-10" dirty="0">
                <a:latin typeface="Arial"/>
                <a:cs typeface="Arial"/>
              </a:rPr>
              <a:t>a</a:t>
            </a:r>
            <a:r>
              <a:rPr lang="en-GB" sz="2400" dirty="0">
                <a:latin typeface="Arial"/>
                <a:cs typeface="Arial"/>
              </a:rPr>
              <a:t>tures?</a:t>
            </a:r>
          </a:p>
          <a:p>
            <a:endParaRPr lang="en-GB" sz="2400" dirty="0"/>
          </a:p>
        </p:txBody>
      </p:sp>
      <p:sp>
        <p:nvSpPr>
          <p:cNvPr id="26" name="object 30"/>
          <p:cNvSpPr txBox="1"/>
          <p:nvPr/>
        </p:nvSpPr>
        <p:spPr>
          <a:xfrm>
            <a:off x="2135450" y="5085230"/>
            <a:ext cx="7969884" cy="738664"/>
          </a:xfrm>
          <a:prstGeom prst="rect">
            <a:avLst/>
          </a:prstGeom>
        </p:spPr>
        <p:txBody>
          <a:bodyPr vert="horz" wrap="square" lIns="0" tIns="0" rIns="0" bIns="0" rtlCol="0">
            <a:spAutoFit/>
          </a:bodyPr>
          <a:lstStyle/>
          <a:p>
            <a:pPr marL="355600" indent="-342900">
              <a:buFont typeface="Wingdings" pitchFamily="2" charset="2"/>
              <a:buChar char="Ø"/>
              <a:tabLst>
                <a:tab pos="355600" algn="l"/>
                <a:tab pos="3911600" algn="l"/>
              </a:tabLst>
            </a:pPr>
            <a:r>
              <a:rPr lang="en-GB" sz="2400" dirty="0">
                <a:latin typeface="Arial"/>
                <a:cs typeface="Arial"/>
              </a:rPr>
              <a:t> </a:t>
            </a:r>
            <a:r>
              <a:rPr sz="2400" dirty="0">
                <a:latin typeface="Arial"/>
                <a:cs typeface="Arial"/>
              </a:rPr>
              <a:t>D</a:t>
            </a:r>
            <a:r>
              <a:rPr sz="2400" spc="-15" dirty="0">
                <a:latin typeface="Arial"/>
                <a:cs typeface="Arial"/>
              </a:rPr>
              <a:t>i</a:t>
            </a:r>
            <a:r>
              <a:rPr sz="2400" spc="-45" dirty="0">
                <a:latin typeface="Arial"/>
                <a:cs typeface="Arial"/>
              </a:rPr>
              <a:t>f</a:t>
            </a:r>
            <a:r>
              <a:rPr sz="2400" dirty="0">
                <a:latin typeface="Arial"/>
                <a:cs typeface="Arial"/>
              </a:rPr>
              <a:t>ficu</a:t>
            </a:r>
            <a:r>
              <a:rPr sz="2400" spc="-15" dirty="0">
                <a:latin typeface="Arial"/>
                <a:cs typeface="Arial"/>
              </a:rPr>
              <a:t>l</a:t>
            </a:r>
            <a:r>
              <a:rPr sz="2400" dirty="0">
                <a:latin typeface="Arial"/>
                <a:cs typeface="Arial"/>
              </a:rPr>
              <a:t>t</a:t>
            </a:r>
            <a:r>
              <a:rPr sz="2400" spc="15" dirty="0">
                <a:latin typeface="Arial"/>
                <a:cs typeface="Arial"/>
              </a:rPr>
              <a:t> </a:t>
            </a:r>
            <a:r>
              <a:rPr sz="2400" dirty="0">
                <a:latin typeface="Arial"/>
                <a:cs typeface="Arial"/>
              </a:rPr>
              <a:t>to</a:t>
            </a:r>
            <a:r>
              <a:rPr sz="2400" spc="-10" dirty="0">
                <a:latin typeface="Arial"/>
                <a:cs typeface="Arial"/>
              </a:rPr>
              <a:t> </a:t>
            </a:r>
            <a:r>
              <a:rPr sz="2400" dirty="0">
                <a:latin typeface="Arial"/>
                <a:cs typeface="Arial"/>
              </a:rPr>
              <a:t>h</a:t>
            </a:r>
            <a:r>
              <a:rPr sz="2400" spc="-10" dirty="0">
                <a:latin typeface="Arial"/>
                <a:cs typeface="Arial"/>
              </a:rPr>
              <a:t>a</a:t>
            </a:r>
            <a:r>
              <a:rPr sz="2400" dirty="0">
                <a:latin typeface="Arial"/>
                <a:cs typeface="Arial"/>
              </a:rPr>
              <a:t>n</a:t>
            </a:r>
            <a:r>
              <a:rPr sz="2400" spc="-5" dirty="0">
                <a:latin typeface="Arial"/>
                <a:cs typeface="Arial"/>
              </a:rPr>
              <a:t>d</a:t>
            </a:r>
            <a:r>
              <a:rPr sz="2400" dirty="0">
                <a:latin typeface="Arial"/>
                <a:cs typeface="Arial"/>
              </a:rPr>
              <a:t>-e</a:t>
            </a:r>
            <a:r>
              <a:rPr sz="2400" spc="-10" dirty="0">
                <a:latin typeface="Arial"/>
                <a:cs typeface="Arial"/>
              </a:rPr>
              <a:t>n</a:t>
            </a:r>
            <a:r>
              <a:rPr sz="2400" dirty="0">
                <a:latin typeface="Arial"/>
                <a:cs typeface="Arial"/>
              </a:rPr>
              <a:t>g</a:t>
            </a:r>
            <a:r>
              <a:rPr sz="2400" spc="-10" dirty="0">
                <a:latin typeface="Arial"/>
                <a:cs typeface="Arial"/>
              </a:rPr>
              <a:t>i</a:t>
            </a:r>
            <a:r>
              <a:rPr sz="2400" dirty="0">
                <a:latin typeface="Arial"/>
                <a:cs typeface="Arial"/>
              </a:rPr>
              <a:t>n</a:t>
            </a:r>
            <a:r>
              <a:rPr sz="2400" spc="-10" dirty="0">
                <a:latin typeface="Arial"/>
                <a:cs typeface="Arial"/>
              </a:rPr>
              <a:t>e</a:t>
            </a:r>
            <a:r>
              <a:rPr sz="2400" dirty="0">
                <a:latin typeface="Arial"/>
                <a:cs typeface="Arial"/>
              </a:rPr>
              <a:t>er</a:t>
            </a:r>
            <a:r>
              <a:rPr lang="en-GB" sz="2400" dirty="0"/>
              <a:t> features  -&gt; </a:t>
            </a:r>
            <a:r>
              <a:rPr sz="2400" dirty="0">
                <a:latin typeface="Arial"/>
                <a:cs typeface="Arial"/>
              </a:rPr>
              <a:t>Wh</a:t>
            </a:r>
            <a:r>
              <a:rPr sz="2400" spc="-10" dirty="0">
                <a:latin typeface="Arial"/>
                <a:cs typeface="Arial"/>
              </a:rPr>
              <a:t>a</a:t>
            </a:r>
            <a:r>
              <a:rPr sz="2400" dirty="0">
                <a:latin typeface="Arial"/>
                <a:cs typeface="Arial"/>
              </a:rPr>
              <a:t>t </a:t>
            </a:r>
            <a:r>
              <a:rPr sz="2400" spc="-10" dirty="0">
                <a:latin typeface="Arial"/>
                <a:cs typeface="Arial"/>
              </a:rPr>
              <a:t>a</a:t>
            </a:r>
            <a:r>
              <a:rPr sz="2400" dirty="0">
                <a:latin typeface="Arial"/>
                <a:cs typeface="Arial"/>
              </a:rPr>
              <a:t>b</a:t>
            </a:r>
            <a:r>
              <a:rPr sz="2400" spc="-10" dirty="0">
                <a:latin typeface="Arial"/>
                <a:cs typeface="Arial"/>
              </a:rPr>
              <a:t>o</a:t>
            </a:r>
            <a:r>
              <a:rPr sz="2400" dirty="0">
                <a:latin typeface="Arial"/>
                <a:cs typeface="Arial"/>
              </a:rPr>
              <a:t>ut </a:t>
            </a:r>
            <a:r>
              <a:rPr lang="en-GB" sz="2400" dirty="0">
                <a:latin typeface="Arial"/>
                <a:cs typeface="Arial"/>
              </a:rPr>
              <a:t>  </a:t>
            </a:r>
          </a:p>
          <a:p>
            <a:pPr marL="355600" indent="-342900">
              <a:tabLst>
                <a:tab pos="355600" algn="l"/>
                <a:tab pos="3911600" algn="l"/>
              </a:tabLst>
            </a:pPr>
            <a:r>
              <a:rPr lang="en-GB" sz="2400" dirty="0">
                <a:latin typeface="Arial"/>
                <a:cs typeface="Arial"/>
              </a:rPr>
              <a:t>     </a:t>
            </a:r>
            <a:r>
              <a:rPr sz="2400" dirty="0">
                <a:latin typeface="Arial"/>
                <a:cs typeface="Arial"/>
              </a:rPr>
              <a:t>le</a:t>
            </a:r>
            <a:r>
              <a:rPr sz="2400" spc="-10" dirty="0">
                <a:latin typeface="Arial"/>
                <a:cs typeface="Arial"/>
              </a:rPr>
              <a:t>a</a:t>
            </a:r>
            <a:r>
              <a:rPr sz="2400" dirty="0">
                <a:latin typeface="Arial"/>
                <a:cs typeface="Arial"/>
              </a:rPr>
              <a:t>rni</a:t>
            </a:r>
            <a:r>
              <a:rPr sz="2400" spc="-10" dirty="0">
                <a:latin typeface="Arial"/>
                <a:cs typeface="Arial"/>
              </a:rPr>
              <a:t>n</a:t>
            </a:r>
            <a:r>
              <a:rPr sz="2400" dirty="0">
                <a:latin typeface="Arial"/>
                <a:cs typeface="Arial"/>
              </a:rPr>
              <a:t>g</a:t>
            </a:r>
            <a:r>
              <a:rPr sz="2400" spc="30" dirty="0">
                <a:latin typeface="Arial"/>
                <a:cs typeface="Arial"/>
              </a:rPr>
              <a:t> </a:t>
            </a:r>
            <a:r>
              <a:rPr sz="2400" dirty="0">
                <a:latin typeface="Arial"/>
                <a:cs typeface="Arial"/>
              </a:rPr>
              <a:t>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E652D6-6B02-47E7-83C3-383AE0BCDF1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Features Hierarchy </a:t>
            </a:r>
          </a:p>
        </p:txBody>
      </p:sp>
      <p:pic>
        <p:nvPicPr>
          <p:cNvPr id="5" name="Content Placeholder 4" descr="images with features hierarchy from low level -mid - high&#10;">
            <a:extLst>
              <a:ext uri="{FF2B5EF4-FFF2-40B4-BE49-F238E27FC236}">
                <a16:creationId xmlns:a16="http://schemas.microsoft.com/office/drawing/2014/main" id="{233322B6-8B30-460F-BB3C-D5BA4FF6DE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059359"/>
            <a:ext cx="10905066" cy="3625934"/>
          </a:xfrm>
          <a:prstGeom prst="rect">
            <a:avLst/>
          </a:prstGeom>
        </p:spPr>
      </p:pic>
    </p:spTree>
    <p:extLst>
      <p:ext uri="{BB962C8B-B14F-4D97-AF65-F5344CB8AC3E}">
        <p14:creationId xmlns:p14="http://schemas.microsoft.com/office/powerpoint/2010/main" val="42614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7FD1-9E0A-4A56-BD44-06846A0A5BCB}"/>
              </a:ext>
            </a:extLst>
          </p:cNvPr>
          <p:cNvSpPr>
            <a:spLocks noGrp="1"/>
          </p:cNvSpPr>
          <p:nvPr>
            <p:ph type="title"/>
          </p:nvPr>
        </p:nvSpPr>
        <p:spPr/>
        <p:txBody>
          <a:bodyPr/>
          <a:lstStyle/>
          <a:p>
            <a:r>
              <a:rPr lang="en-GB" dirty="0"/>
              <a:t>Deep Learning and Computer Vision </a:t>
            </a:r>
          </a:p>
        </p:txBody>
      </p:sp>
      <p:sp>
        <p:nvSpPr>
          <p:cNvPr id="3" name="Content Placeholder 2">
            <a:extLst>
              <a:ext uri="{FF2B5EF4-FFF2-40B4-BE49-F238E27FC236}">
                <a16:creationId xmlns:a16="http://schemas.microsoft.com/office/drawing/2014/main" id="{BFA2CC0C-298C-4EA2-B545-7870189D1DB7}"/>
              </a:ext>
            </a:extLst>
          </p:cNvPr>
          <p:cNvSpPr>
            <a:spLocks noGrp="1"/>
          </p:cNvSpPr>
          <p:nvPr>
            <p:ph idx="1"/>
          </p:nvPr>
        </p:nvSpPr>
        <p:spPr/>
        <p:txBody>
          <a:bodyPr/>
          <a:lstStyle/>
          <a:p>
            <a:r>
              <a:rPr lang="en-GB" dirty="0"/>
              <a:t>Why is computer vision important?</a:t>
            </a:r>
          </a:p>
          <a:p>
            <a:pPr lvl="1"/>
            <a:r>
              <a:rPr lang="en-GB" dirty="0"/>
              <a:t>What computers see?</a:t>
            </a:r>
          </a:p>
          <a:p>
            <a:pPr lvl="1"/>
            <a:r>
              <a:rPr lang="en-GB" dirty="0"/>
              <a:t>How are features created and used in image representation</a:t>
            </a:r>
          </a:p>
          <a:p>
            <a:pPr marL="457200" lvl="1" indent="0">
              <a:buNone/>
            </a:pPr>
            <a:endParaRPr lang="en-GB" dirty="0"/>
          </a:p>
          <a:p>
            <a:r>
              <a:rPr lang="en-GB" dirty="0"/>
              <a:t>What is deep learning?</a:t>
            </a:r>
          </a:p>
          <a:p>
            <a:pPr lvl="1"/>
            <a:r>
              <a:rPr lang="en-GB" dirty="0"/>
              <a:t>How can deep learning (convolutional networks) help</a:t>
            </a:r>
          </a:p>
          <a:p>
            <a:pPr lvl="1"/>
            <a:r>
              <a:rPr lang="en-GB" dirty="0"/>
              <a:t>Why deep learning now</a:t>
            </a:r>
          </a:p>
          <a:p>
            <a:pPr lvl="1"/>
            <a:r>
              <a:rPr lang="en-GB" dirty="0"/>
              <a:t>Some deep learning (CNN) architectures</a:t>
            </a:r>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078303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8C69A-A3EC-4FD6-B743-1C9D91658447}"/>
              </a:ext>
            </a:extLst>
          </p:cNvPr>
          <p:cNvSpPr>
            <a:spLocks noGrp="1"/>
          </p:cNvSpPr>
          <p:nvPr>
            <p:ph type="ctrTitle"/>
          </p:nvPr>
        </p:nvSpPr>
        <p:spPr/>
        <p:txBody>
          <a:bodyPr/>
          <a:lstStyle/>
          <a:p>
            <a:r>
              <a:rPr lang="en-GB" dirty="0"/>
              <a:t>Learning Visual Features</a:t>
            </a:r>
          </a:p>
        </p:txBody>
      </p:sp>
      <p:sp>
        <p:nvSpPr>
          <p:cNvPr id="3" name="Subtitle 2">
            <a:extLst>
              <a:ext uri="{FF2B5EF4-FFF2-40B4-BE49-F238E27FC236}">
                <a16:creationId xmlns:a16="http://schemas.microsoft.com/office/drawing/2014/main" id="{7A744EC4-0426-42CE-B926-466964713CEC}"/>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26468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9741" y="286773"/>
            <a:ext cx="10515600" cy="748893"/>
          </a:xfrm>
          <a:prstGeom prst="rect">
            <a:avLst/>
          </a:prstGeom>
        </p:spPr>
        <p:txBody>
          <a:bodyPr vert="horz" wrap="square" lIns="0" tIns="132050" rIns="0" bIns="0" rtlCol="0" anchor="ctr">
            <a:spAutoFit/>
          </a:bodyPr>
          <a:lstStyle/>
          <a:p>
            <a:pPr marL="1638300">
              <a:lnSpc>
                <a:spcPct val="100000"/>
              </a:lnSpc>
            </a:pPr>
            <a:r>
              <a:rPr sz="4000" spc="-25" dirty="0">
                <a:latin typeface="Calibri"/>
                <a:cs typeface="Calibri"/>
              </a:rPr>
              <a:t>Learnin</a:t>
            </a:r>
            <a:r>
              <a:rPr sz="4000" spc="-20" dirty="0">
                <a:latin typeface="Calibri"/>
                <a:cs typeface="Calibri"/>
              </a:rPr>
              <a:t>g</a:t>
            </a:r>
            <a:r>
              <a:rPr sz="4000" spc="20" dirty="0">
                <a:latin typeface="Calibri"/>
                <a:cs typeface="Calibri"/>
              </a:rPr>
              <a:t> </a:t>
            </a:r>
            <a:r>
              <a:rPr sz="4000" spc="-55" dirty="0">
                <a:latin typeface="Calibri"/>
                <a:cs typeface="Calibri"/>
              </a:rPr>
              <a:t>F</a:t>
            </a:r>
            <a:r>
              <a:rPr sz="4000" spc="-20" dirty="0">
                <a:latin typeface="Calibri"/>
                <a:cs typeface="Calibri"/>
              </a:rPr>
              <a:t>e</a:t>
            </a:r>
            <a:r>
              <a:rPr sz="4000" spc="-55" dirty="0">
                <a:latin typeface="Calibri"/>
                <a:cs typeface="Calibri"/>
              </a:rPr>
              <a:t>a</a:t>
            </a:r>
            <a:r>
              <a:rPr sz="4000" spc="-20" dirty="0">
                <a:latin typeface="Calibri"/>
                <a:cs typeface="Calibri"/>
              </a:rPr>
              <a:t>tu</a:t>
            </a:r>
            <a:r>
              <a:rPr sz="4000" spc="-65" dirty="0">
                <a:latin typeface="Calibri"/>
                <a:cs typeface="Calibri"/>
              </a:rPr>
              <a:t>r</a:t>
            </a:r>
            <a:r>
              <a:rPr sz="4000" spc="-20" dirty="0">
                <a:latin typeface="Calibri"/>
                <a:cs typeface="Calibri"/>
              </a:rPr>
              <a:t>e</a:t>
            </a:r>
            <a:r>
              <a:rPr sz="4000" spc="-30" dirty="0">
                <a:latin typeface="Calibri"/>
                <a:cs typeface="Calibri"/>
              </a:rPr>
              <a:t> </a:t>
            </a:r>
            <a:r>
              <a:rPr sz="4000" spc="-5" dirty="0">
                <a:latin typeface="Calibri"/>
                <a:cs typeface="Calibri"/>
              </a:rPr>
              <a:t>H</a:t>
            </a:r>
            <a:r>
              <a:rPr sz="4000" spc="-15" dirty="0">
                <a:latin typeface="Calibri"/>
                <a:cs typeface="Calibri"/>
              </a:rPr>
              <a:t>i</a:t>
            </a:r>
            <a:r>
              <a:rPr sz="4000" spc="-20" dirty="0">
                <a:latin typeface="Calibri"/>
                <a:cs typeface="Calibri"/>
              </a:rPr>
              <a:t>e</a:t>
            </a:r>
            <a:r>
              <a:rPr sz="4000" spc="-105" dirty="0">
                <a:latin typeface="Calibri"/>
                <a:cs typeface="Calibri"/>
              </a:rPr>
              <a:t>r</a:t>
            </a:r>
            <a:r>
              <a:rPr sz="4000" spc="-20" dirty="0">
                <a:latin typeface="Calibri"/>
                <a:cs typeface="Calibri"/>
              </a:rPr>
              <a:t>a</a:t>
            </a:r>
            <a:r>
              <a:rPr sz="4000" spc="-75" dirty="0">
                <a:latin typeface="Calibri"/>
                <a:cs typeface="Calibri"/>
              </a:rPr>
              <a:t>r</a:t>
            </a:r>
            <a:r>
              <a:rPr sz="4000" spc="-20" dirty="0">
                <a:latin typeface="Calibri"/>
                <a:cs typeface="Calibri"/>
              </a:rPr>
              <a:t>c</a:t>
            </a:r>
            <a:r>
              <a:rPr sz="4000" spc="-100" dirty="0">
                <a:latin typeface="Calibri"/>
                <a:cs typeface="Calibri"/>
              </a:rPr>
              <a:t>h</a:t>
            </a:r>
            <a:r>
              <a:rPr sz="4000" spc="-20" dirty="0">
                <a:latin typeface="Calibri"/>
                <a:cs typeface="Calibri"/>
              </a:rPr>
              <a:t>y</a:t>
            </a:r>
            <a:endParaRPr sz="4000" dirty="0">
              <a:latin typeface="Calibri"/>
              <a:cs typeface="Calibri"/>
            </a:endParaRPr>
          </a:p>
        </p:txBody>
      </p:sp>
      <p:sp>
        <p:nvSpPr>
          <p:cNvPr id="3" name="object 3"/>
          <p:cNvSpPr txBox="1"/>
          <p:nvPr/>
        </p:nvSpPr>
        <p:spPr>
          <a:xfrm>
            <a:off x="1907540" y="1418494"/>
            <a:ext cx="7971790" cy="1492716"/>
          </a:xfrm>
          <a:prstGeom prst="rect">
            <a:avLst/>
          </a:prstGeom>
        </p:spPr>
        <p:txBody>
          <a:bodyPr vert="horz" wrap="square" lIns="0" tIns="0" rIns="0" bIns="0" rtlCol="0">
            <a:spAutoFit/>
          </a:bodyPr>
          <a:lstStyle/>
          <a:p>
            <a:pPr marL="355600" indent="-342900">
              <a:buFont typeface="Arial"/>
              <a:buChar char="•"/>
              <a:tabLst>
                <a:tab pos="355600" algn="l"/>
              </a:tabLst>
            </a:pPr>
            <a:r>
              <a:rPr sz="2400" dirty="0">
                <a:latin typeface="Arial"/>
                <a:cs typeface="Arial"/>
              </a:rPr>
              <a:t>Le</a:t>
            </a:r>
            <a:r>
              <a:rPr sz="2400" spc="-10" dirty="0">
                <a:latin typeface="Arial"/>
                <a:cs typeface="Arial"/>
              </a:rPr>
              <a:t>a</a:t>
            </a:r>
            <a:r>
              <a:rPr sz="2400" dirty="0">
                <a:latin typeface="Arial"/>
                <a:cs typeface="Arial"/>
              </a:rPr>
              <a:t>rn</a:t>
            </a:r>
            <a:r>
              <a:rPr sz="2400" spc="15" dirty="0">
                <a:latin typeface="Arial"/>
                <a:cs typeface="Arial"/>
              </a:rPr>
              <a:t> </a:t>
            </a:r>
            <a:r>
              <a:rPr sz="2400" dirty="0">
                <a:latin typeface="Arial"/>
                <a:cs typeface="Arial"/>
              </a:rPr>
              <a:t>hi</a:t>
            </a:r>
            <a:r>
              <a:rPr sz="2400" spc="-10" dirty="0">
                <a:latin typeface="Arial"/>
                <a:cs typeface="Arial"/>
              </a:rPr>
              <a:t>e</a:t>
            </a:r>
            <a:r>
              <a:rPr sz="2400" dirty="0">
                <a:latin typeface="Arial"/>
                <a:cs typeface="Arial"/>
              </a:rPr>
              <a:t>rarchy</a:t>
            </a:r>
          </a:p>
          <a:p>
            <a:pPr marL="355600" indent="-342900">
              <a:spcBef>
                <a:spcPts val="1475"/>
              </a:spcBef>
              <a:buFont typeface="Arial"/>
              <a:buChar char="•"/>
              <a:tabLst>
                <a:tab pos="355600" algn="l"/>
              </a:tabLst>
            </a:pPr>
            <a:r>
              <a:rPr sz="2400" dirty="0">
                <a:latin typeface="Arial"/>
                <a:cs typeface="Arial"/>
              </a:rPr>
              <a:t>A</a:t>
            </a:r>
            <a:r>
              <a:rPr sz="2400" spc="-10" dirty="0">
                <a:latin typeface="Arial"/>
                <a:cs typeface="Arial"/>
              </a:rPr>
              <a:t>l</a:t>
            </a:r>
            <a:r>
              <a:rPr sz="2400" dirty="0">
                <a:latin typeface="Arial"/>
                <a:cs typeface="Arial"/>
              </a:rPr>
              <a:t>l</a:t>
            </a:r>
            <a:r>
              <a:rPr sz="2400" spc="5" dirty="0">
                <a:latin typeface="Arial"/>
                <a:cs typeface="Arial"/>
              </a:rPr>
              <a:t> </a:t>
            </a:r>
            <a:r>
              <a:rPr sz="2400" dirty="0">
                <a:latin typeface="Arial"/>
                <a:cs typeface="Arial"/>
              </a:rPr>
              <a:t>the</a:t>
            </a:r>
            <a:r>
              <a:rPr sz="2400" spc="-10" dirty="0">
                <a:latin typeface="Arial"/>
                <a:cs typeface="Arial"/>
              </a:rPr>
              <a:t> </a:t>
            </a:r>
            <a:r>
              <a:rPr sz="2400" dirty="0">
                <a:latin typeface="Arial"/>
                <a:cs typeface="Arial"/>
              </a:rPr>
              <a:t>w</a:t>
            </a:r>
            <a:r>
              <a:rPr sz="2400" spc="-10" dirty="0">
                <a:latin typeface="Arial"/>
                <a:cs typeface="Arial"/>
              </a:rPr>
              <a:t>a</a:t>
            </a:r>
            <a:r>
              <a:rPr sz="2400" dirty="0">
                <a:latin typeface="Arial"/>
                <a:cs typeface="Arial"/>
              </a:rPr>
              <a:t>y</a:t>
            </a:r>
            <a:r>
              <a:rPr sz="2400" spc="10" dirty="0">
                <a:latin typeface="Arial"/>
                <a:cs typeface="Arial"/>
              </a:rPr>
              <a:t> </a:t>
            </a:r>
            <a:r>
              <a:rPr sz="2400" dirty="0">
                <a:latin typeface="Arial"/>
                <a:cs typeface="Arial"/>
              </a:rPr>
              <a:t>f</a:t>
            </a:r>
            <a:r>
              <a:rPr sz="2400" spc="5" dirty="0">
                <a:latin typeface="Arial"/>
                <a:cs typeface="Arial"/>
              </a:rPr>
              <a:t>r</a:t>
            </a:r>
            <a:r>
              <a:rPr sz="2400" dirty="0">
                <a:latin typeface="Arial"/>
                <a:cs typeface="Arial"/>
              </a:rPr>
              <a:t>om</a:t>
            </a:r>
            <a:r>
              <a:rPr sz="2400" spc="-20" dirty="0">
                <a:latin typeface="Arial"/>
                <a:cs typeface="Arial"/>
              </a:rPr>
              <a:t> </a:t>
            </a:r>
            <a:r>
              <a:rPr sz="2400" dirty="0">
                <a:latin typeface="Arial"/>
                <a:cs typeface="Arial"/>
              </a:rPr>
              <a:t>pi</a:t>
            </a:r>
            <a:r>
              <a:rPr sz="2400" spc="-20" dirty="0">
                <a:latin typeface="Arial"/>
                <a:cs typeface="Arial"/>
              </a:rPr>
              <a:t>x</a:t>
            </a:r>
            <a:r>
              <a:rPr sz="2400" dirty="0">
                <a:latin typeface="Arial"/>
                <a:cs typeface="Arial"/>
              </a:rPr>
              <a:t>els</a:t>
            </a:r>
            <a:r>
              <a:rPr lang="en-GB" sz="2400" spc="45" dirty="0"/>
              <a:t> -&gt;</a:t>
            </a:r>
            <a:r>
              <a:rPr sz="2400" spc="60" dirty="0">
                <a:latin typeface="Times New Roman"/>
                <a:cs typeface="Times New Roman"/>
              </a:rPr>
              <a:t> </a:t>
            </a:r>
            <a:r>
              <a:rPr sz="2400" dirty="0">
                <a:latin typeface="Arial"/>
                <a:cs typeface="Arial"/>
              </a:rPr>
              <a:t>cl</a:t>
            </a:r>
            <a:r>
              <a:rPr sz="2400" spc="-10" dirty="0">
                <a:latin typeface="Arial"/>
                <a:cs typeface="Arial"/>
              </a:rPr>
              <a:t>a</a:t>
            </a:r>
            <a:r>
              <a:rPr sz="2400" dirty="0">
                <a:latin typeface="Arial"/>
                <a:cs typeface="Arial"/>
              </a:rPr>
              <a:t>ssifier</a:t>
            </a:r>
          </a:p>
          <a:p>
            <a:pPr marL="355600" indent="-342900">
              <a:spcBef>
                <a:spcPts val="1500"/>
              </a:spcBef>
              <a:buFont typeface="Arial"/>
              <a:buChar char="•"/>
              <a:tabLst>
                <a:tab pos="355600" algn="l"/>
              </a:tabLst>
            </a:pPr>
            <a:r>
              <a:rPr sz="2400" dirty="0">
                <a:latin typeface="Arial"/>
                <a:cs typeface="Arial"/>
              </a:rPr>
              <a:t>One</a:t>
            </a:r>
            <a:r>
              <a:rPr sz="2400" spc="-10" dirty="0">
                <a:latin typeface="Arial"/>
                <a:cs typeface="Arial"/>
              </a:rPr>
              <a:t> </a:t>
            </a:r>
            <a:r>
              <a:rPr sz="2400" dirty="0">
                <a:latin typeface="Arial"/>
                <a:cs typeface="Arial"/>
              </a:rPr>
              <a:t>l</a:t>
            </a:r>
            <a:r>
              <a:rPr sz="2400" spc="-10" dirty="0">
                <a:latin typeface="Arial"/>
                <a:cs typeface="Arial"/>
              </a:rPr>
              <a:t>a</a:t>
            </a:r>
            <a:r>
              <a:rPr sz="2400" dirty="0">
                <a:latin typeface="Arial"/>
                <a:cs typeface="Arial"/>
              </a:rPr>
              <a:t>yer</a:t>
            </a:r>
            <a:r>
              <a:rPr sz="2400" spc="15" dirty="0">
                <a:latin typeface="Arial"/>
                <a:cs typeface="Arial"/>
              </a:rPr>
              <a:t> </a:t>
            </a:r>
            <a:r>
              <a:rPr sz="2400" dirty="0">
                <a:latin typeface="Arial"/>
                <a:cs typeface="Arial"/>
              </a:rPr>
              <a:t>e</a:t>
            </a:r>
            <a:r>
              <a:rPr sz="2400" spc="-15" dirty="0">
                <a:latin typeface="Arial"/>
                <a:cs typeface="Arial"/>
              </a:rPr>
              <a:t>x</a:t>
            </a:r>
            <a:r>
              <a:rPr sz="2400" dirty="0">
                <a:latin typeface="Arial"/>
                <a:cs typeface="Arial"/>
              </a:rPr>
              <a:t>t</a:t>
            </a:r>
            <a:r>
              <a:rPr sz="2400" spc="5" dirty="0">
                <a:latin typeface="Arial"/>
                <a:cs typeface="Arial"/>
              </a:rPr>
              <a:t>r</a:t>
            </a:r>
            <a:r>
              <a:rPr sz="2400" dirty="0">
                <a:latin typeface="Arial"/>
                <a:cs typeface="Arial"/>
              </a:rPr>
              <a:t>acts features from</a:t>
            </a:r>
            <a:r>
              <a:rPr sz="2400" spc="-15" dirty="0">
                <a:latin typeface="Arial"/>
                <a:cs typeface="Arial"/>
              </a:rPr>
              <a:t> </a:t>
            </a:r>
            <a:r>
              <a:rPr sz="2400" dirty="0">
                <a:latin typeface="Arial"/>
                <a:cs typeface="Arial"/>
              </a:rPr>
              <a:t>output of </a:t>
            </a:r>
            <a:r>
              <a:rPr sz="2400" spc="-10" dirty="0">
                <a:latin typeface="Arial"/>
                <a:cs typeface="Arial"/>
              </a:rPr>
              <a:t>p</a:t>
            </a:r>
            <a:r>
              <a:rPr sz="2400" dirty="0">
                <a:latin typeface="Arial"/>
                <a:cs typeface="Arial"/>
              </a:rPr>
              <a:t>revious</a:t>
            </a:r>
            <a:r>
              <a:rPr sz="2400" spc="5" dirty="0">
                <a:latin typeface="Arial"/>
                <a:cs typeface="Arial"/>
              </a:rPr>
              <a:t> </a:t>
            </a:r>
            <a:r>
              <a:rPr sz="2400" dirty="0">
                <a:latin typeface="Arial"/>
                <a:cs typeface="Arial"/>
              </a:rPr>
              <a:t>l</a:t>
            </a:r>
            <a:r>
              <a:rPr sz="2400" spc="-10" dirty="0">
                <a:latin typeface="Arial"/>
                <a:cs typeface="Arial"/>
              </a:rPr>
              <a:t>a</a:t>
            </a:r>
            <a:r>
              <a:rPr sz="2400" dirty="0">
                <a:latin typeface="Arial"/>
                <a:cs typeface="Arial"/>
              </a:rPr>
              <a:t>yer</a:t>
            </a:r>
          </a:p>
        </p:txBody>
      </p:sp>
      <p:sp>
        <p:nvSpPr>
          <p:cNvPr id="4" name="object 4"/>
          <p:cNvSpPr/>
          <p:nvPr/>
        </p:nvSpPr>
        <p:spPr>
          <a:xfrm>
            <a:off x="3115055" y="3979164"/>
            <a:ext cx="1536192" cy="85039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121025" y="3962400"/>
            <a:ext cx="1524000" cy="8382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121025" y="3962400"/>
            <a:ext cx="1524000" cy="838200"/>
          </a:xfrm>
          <a:custGeom>
            <a:avLst/>
            <a:gdLst/>
            <a:ahLst/>
            <a:cxnLst/>
            <a:rect l="l" t="t" r="r" b="b"/>
            <a:pathLst>
              <a:path w="1524000" h="838200">
                <a:moveTo>
                  <a:pt x="0" y="139700"/>
                </a:moveTo>
                <a:lnTo>
                  <a:pt x="6628" y="97013"/>
                </a:lnTo>
                <a:lnTo>
                  <a:pt x="25145" y="59669"/>
                </a:lnTo>
                <a:lnTo>
                  <a:pt x="53495" y="29721"/>
                </a:lnTo>
                <a:lnTo>
                  <a:pt x="89623" y="9226"/>
                </a:lnTo>
                <a:lnTo>
                  <a:pt x="131474" y="237"/>
                </a:lnTo>
                <a:lnTo>
                  <a:pt x="1384300" y="0"/>
                </a:lnTo>
                <a:lnTo>
                  <a:pt x="1398995" y="761"/>
                </a:lnTo>
                <a:lnTo>
                  <a:pt x="1440129" y="11581"/>
                </a:lnTo>
                <a:lnTo>
                  <a:pt x="1475236" y="33604"/>
                </a:lnTo>
                <a:lnTo>
                  <a:pt x="1502261" y="64775"/>
                </a:lnTo>
                <a:lnTo>
                  <a:pt x="1519149" y="103039"/>
                </a:lnTo>
                <a:lnTo>
                  <a:pt x="1524000" y="698500"/>
                </a:lnTo>
                <a:lnTo>
                  <a:pt x="1523238" y="713174"/>
                </a:lnTo>
                <a:lnTo>
                  <a:pt x="1512418" y="754275"/>
                </a:lnTo>
                <a:lnTo>
                  <a:pt x="1490395" y="789384"/>
                </a:lnTo>
                <a:lnTo>
                  <a:pt x="1459224" y="816430"/>
                </a:lnTo>
                <a:lnTo>
                  <a:pt x="1420960" y="833341"/>
                </a:lnTo>
                <a:lnTo>
                  <a:pt x="139700" y="838200"/>
                </a:lnTo>
                <a:lnTo>
                  <a:pt x="125004" y="837436"/>
                </a:lnTo>
                <a:lnTo>
                  <a:pt x="83870" y="826599"/>
                </a:lnTo>
                <a:lnTo>
                  <a:pt x="48763" y="804553"/>
                </a:lnTo>
                <a:lnTo>
                  <a:pt x="21738" y="773368"/>
                </a:lnTo>
                <a:lnTo>
                  <a:pt x="4850" y="735117"/>
                </a:lnTo>
                <a:lnTo>
                  <a:pt x="0" y="139700"/>
                </a:lnTo>
                <a:close/>
              </a:path>
            </a:pathLst>
          </a:custGeom>
          <a:ln w="9525">
            <a:solidFill>
              <a:srgbClr val="F69240"/>
            </a:solidFill>
          </a:ln>
        </p:spPr>
        <p:txBody>
          <a:bodyPr wrap="square" lIns="0" tIns="0" rIns="0" bIns="0" rtlCol="0"/>
          <a:lstStyle/>
          <a:p>
            <a:endParaRPr/>
          </a:p>
        </p:txBody>
      </p:sp>
      <p:sp>
        <p:nvSpPr>
          <p:cNvPr id="7" name="object 7"/>
          <p:cNvSpPr txBox="1"/>
          <p:nvPr/>
        </p:nvSpPr>
        <p:spPr>
          <a:xfrm>
            <a:off x="3489452" y="4269796"/>
            <a:ext cx="788035" cy="276999"/>
          </a:xfrm>
          <a:prstGeom prst="rect">
            <a:avLst/>
          </a:prstGeom>
        </p:spPr>
        <p:txBody>
          <a:bodyPr vert="horz" wrap="square" lIns="0" tIns="0" rIns="0" bIns="0" rtlCol="0">
            <a:spAutoFit/>
          </a:bodyPr>
          <a:lstStyle/>
          <a:p>
            <a:pPr marL="12700"/>
            <a:r>
              <a:rPr dirty="0">
                <a:latin typeface="Arial"/>
                <a:cs typeface="Arial"/>
              </a:rPr>
              <a:t>L</a:t>
            </a:r>
            <a:r>
              <a:rPr spc="-10" dirty="0">
                <a:latin typeface="Arial"/>
                <a:cs typeface="Arial"/>
              </a:rPr>
              <a:t>a</a:t>
            </a:r>
            <a:r>
              <a:rPr spc="-25" dirty="0">
                <a:latin typeface="Arial"/>
                <a:cs typeface="Arial"/>
              </a:rPr>
              <a:t>y</a:t>
            </a:r>
            <a:r>
              <a:rPr dirty="0">
                <a:latin typeface="Arial"/>
                <a:cs typeface="Arial"/>
              </a:rPr>
              <a:t>er</a:t>
            </a:r>
            <a:r>
              <a:rPr spc="30" dirty="0">
                <a:latin typeface="Arial"/>
                <a:cs typeface="Arial"/>
              </a:rPr>
              <a:t> </a:t>
            </a:r>
            <a:r>
              <a:rPr dirty="0">
                <a:latin typeface="Arial"/>
                <a:cs typeface="Arial"/>
              </a:rPr>
              <a:t>1</a:t>
            </a:r>
            <a:endParaRPr>
              <a:latin typeface="Arial"/>
              <a:cs typeface="Arial"/>
            </a:endParaRPr>
          </a:p>
        </p:txBody>
      </p:sp>
      <p:sp>
        <p:nvSpPr>
          <p:cNvPr id="8" name="object 8"/>
          <p:cNvSpPr/>
          <p:nvPr/>
        </p:nvSpPr>
        <p:spPr>
          <a:xfrm>
            <a:off x="5324856" y="3979164"/>
            <a:ext cx="1536191" cy="850392"/>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330825" y="3962400"/>
            <a:ext cx="1524000" cy="8382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330825" y="3962400"/>
            <a:ext cx="1524000" cy="838200"/>
          </a:xfrm>
          <a:custGeom>
            <a:avLst/>
            <a:gdLst/>
            <a:ahLst/>
            <a:cxnLst/>
            <a:rect l="l" t="t" r="r" b="b"/>
            <a:pathLst>
              <a:path w="1524000" h="838200">
                <a:moveTo>
                  <a:pt x="0" y="139700"/>
                </a:moveTo>
                <a:lnTo>
                  <a:pt x="6628" y="97013"/>
                </a:lnTo>
                <a:lnTo>
                  <a:pt x="25145" y="59669"/>
                </a:lnTo>
                <a:lnTo>
                  <a:pt x="53495" y="29721"/>
                </a:lnTo>
                <a:lnTo>
                  <a:pt x="89623" y="9226"/>
                </a:lnTo>
                <a:lnTo>
                  <a:pt x="131474" y="237"/>
                </a:lnTo>
                <a:lnTo>
                  <a:pt x="1384300" y="0"/>
                </a:lnTo>
                <a:lnTo>
                  <a:pt x="1398995" y="761"/>
                </a:lnTo>
                <a:lnTo>
                  <a:pt x="1440129" y="11581"/>
                </a:lnTo>
                <a:lnTo>
                  <a:pt x="1475236" y="33604"/>
                </a:lnTo>
                <a:lnTo>
                  <a:pt x="1502261" y="64775"/>
                </a:lnTo>
                <a:lnTo>
                  <a:pt x="1519149" y="103039"/>
                </a:lnTo>
                <a:lnTo>
                  <a:pt x="1524000" y="698500"/>
                </a:lnTo>
                <a:lnTo>
                  <a:pt x="1523238" y="713174"/>
                </a:lnTo>
                <a:lnTo>
                  <a:pt x="1512418" y="754275"/>
                </a:lnTo>
                <a:lnTo>
                  <a:pt x="1490395" y="789384"/>
                </a:lnTo>
                <a:lnTo>
                  <a:pt x="1459224" y="816430"/>
                </a:lnTo>
                <a:lnTo>
                  <a:pt x="1420960" y="833341"/>
                </a:lnTo>
                <a:lnTo>
                  <a:pt x="139700" y="838200"/>
                </a:lnTo>
                <a:lnTo>
                  <a:pt x="125004" y="837436"/>
                </a:lnTo>
                <a:lnTo>
                  <a:pt x="83870" y="826599"/>
                </a:lnTo>
                <a:lnTo>
                  <a:pt x="48763" y="804553"/>
                </a:lnTo>
                <a:lnTo>
                  <a:pt x="21738" y="773368"/>
                </a:lnTo>
                <a:lnTo>
                  <a:pt x="4850" y="735117"/>
                </a:lnTo>
                <a:lnTo>
                  <a:pt x="0" y="139700"/>
                </a:lnTo>
                <a:close/>
              </a:path>
            </a:pathLst>
          </a:custGeom>
          <a:ln w="9525">
            <a:solidFill>
              <a:srgbClr val="F69240"/>
            </a:solidFill>
          </a:ln>
        </p:spPr>
        <p:txBody>
          <a:bodyPr wrap="square" lIns="0" tIns="0" rIns="0" bIns="0" rtlCol="0"/>
          <a:lstStyle/>
          <a:p>
            <a:endParaRPr/>
          </a:p>
        </p:txBody>
      </p:sp>
      <p:sp>
        <p:nvSpPr>
          <p:cNvPr id="11" name="object 11"/>
          <p:cNvSpPr txBox="1"/>
          <p:nvPr/>
        </p:nvSpPr>
        <p:spPr>
          <a:xfrm>
            <a:off x="5699506" y="4269796"/>
            <a:ext cx="788035" cy="276999"/>
          </a:xfrm>
          <a:prstGeom prst="rect">
            <a:avLst/>
          </a:prstGeom>
        </p:spPr>
        <p:txBody>
          <a:bodyPr vert="horz" wrap="square" lIns="0" tIns="0" rIns="0" bIns="0" rtlCol="0">
            <a:spAutoFit/>
          </a:bodyPr>
          <a:lstStyle/>
          <a:p>
            <a:pPr marL="12700"/>
            <a:r>
              <a:rPr dirty="0">
                <a:latin typeface="Arial"/>
                <a:cs typeface="Arial"/>
              </a:rPr>
              <a:t>L</a:t>
            </a:r>
            <a:r>
              <a:rPr spc="-10" dirty="0">
                <a:latin typeface="Arial"/>
                <a:cs typeface="Arial"/>
              </a:rPr>
              <a:t>a</a:t>
            </a:r>
            <a:r>
              <a:rPr spc="-25" dirty="0">
                <a:latin typeface="Arial"/>
                <a:cs typeface="Arial"/>
              </a:rPr>
              <a:t>y</a:t>
            </a:r>
            <a:r>
              <a:rPr dirty="0">
                <a:latin typeface="Arial"/>
                <a:cs typeface="Arial"/>
              </a:rPr>
              <a:t>er</a:t>
            </a:r>
            <a:r>
              <a:rPr spc="30" dirty="0">
                <a:latin typeface="Arial"/>
                <a:cs typeface="Arial"/>
              </a:rPr>
              <a:t> </a:t>
            </a:r>
            <a:r>
              <a:rPr dirty="0">
                <a:latin typeface="Arial"/>
                <a:cs typeface="Arial"/>
              </a:rPr>
              <a:t>2</a:t>
            </a:r>
            <a:endParaRPr>
              <a:latin typeface="Arial"/>
              <a:cs typeface="Arial"/>
            </a:endParaRPr>
          </a:p>
        </p:txBody>
      </p:sp>
      <p:sp>
        <p:nvSpPr>
          <p:cNvPr id="12" name="object 12"/>
          <p:cNvSpPr/>
          <p:nvPr/>
        </p:nvSpPr>
        <p:spPr>
          <a:xfrm>
            <a:off x="7534655" y="3979164"/>
            <a:ext cx="1536192" cy="850392"/>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7540625" y="3962400"/>
            <a:ext cx="1524000" cy="83820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540625" y="3962400"/>
            <a:ext cx="1524000" cy="838200"/>
          </a:xfrm>
          <a:custGeom>
            <a:avLst/>
            <a:gdLst/>
            <a:ahLst/>
            <a:cxnLst/>
            <a:rect l="l" t="t" r="r" b="b"/>
            <a:pathLst>
              <a:path w="1524000" h="838200">
                <a:moveTo>
                  <a:pt x="0" y="139700"/>
                </a:moveTo>
                <a:lnTo>
                  <a:pt x="6628" y="97013"/>
                </a:lnTo>
                <a:lnTo>
                  <a:pt x="25145" y="59669"/>
                </a:lnTo>
                <a:lnTo>
                  <a:pt x="53495" y="29721"/>
                </a:lnTo>
                <a:lnTo>
                  <a:pt x="89623" y="9226"/>
                </a:lnTo>
                <a:lnTo>
                  <a:pt x="131474" y="237"/>
                </a:lnTo>
                <a:lnTo>
                  <a:pt x="1384300" y="0"/>
                </a:lnTo>
                <a:lnTo>
                  <a:pt x="1398995" y="761"/>
                </a:lnTo>
                <a:lnTo>
                  <a:pt x="1440129" y="11581"/>
                </a:lnTo>
                <a:lnTo>
                  <a:pt x="1475236" y="33604"/>
                </a:lnTo>
                <a:lnTo>
                  <a:pt x="1502261" y="64775"/>
                </a:lnTo>
                <a:lnTo>
                  <a:pt x="1519149" y="103039"/>
                </a:lnTo>
                <a:lnTo>
                  <a:pt x="1524000" y="698500"/>
                </a:lnTo>
                <a:lnTo>
                  <a:pt x="1523238" y="713174"/>
                </a:lnTo>
                <a:lnTo>
                  <a:pt x="1512418" y="754275"/>
                </a:lnTo>
                <a:lnTo>
                  <a:pt x="1490395" y="789384"/>
                </a:lnTo>
                <a:lnTo>
                  <a:pt x="1459224" y="816430"/>
                </a:lnTo>
                <a:lnTo>
                  <a:pt x="1420960" y="833341"/>
                </a:lnTo>
                <a:lnTo>
                  <a:pt x="139700" y="838200"/>
                </a:lnTo>
                <a:lnTo>
                  <a:pt x="125004" y="837436"/>
                </a:lnTo>
                <a:lnTo>
                  <a:pt x="83870" y="826599"/>
                </a:lnTo>
                <a:lnTo>
                  <a:pt x="48763" y="804553"/>
                </a:lnTo>
                <a:lnTo>
                  <a:pt x="21738" y="773368"/>
                </a:lnTo>
                <a:lnTo>
                  <a:pt x="4850" y="735117"/>
                </a:lnTo>
                <a:lnTo>
                  <a:pt x="0" y="139700"/>
                </a:lnTo>
                <a:close/>
              </a:path>
            </a:pathLst>
          </a:custGeom>
          <a:ln w="9525">
            <a:solidFill>
              <a:srgbClr val="F69240"/>
            </a:solidFill>
          </a:ln>
        </p:spPr>
        <p:txBody>
          <a:bodyPr wrap="square" lIns="0" tIns="0" rIns="0" bIns="0" rtlCol="0"/>
          <a:lstStyle/>
          <a:p>
            <a:endParaRPr/>
          </a:p>
        </p:txBody>
      </p:sp>
      <p:sp>
        <p:nvSpPr>
          <p:cNvPr id="15" name="object 15"/>
          <p:cNvSpPr txBox="1"/>
          <p:nvPr/>
        </p:nvSpPr>
        <p:spPr>
          <a:xfrm>
            <a:off x="7909687" y="4269796"/>
            <a:ext cx="788035" cy="276999"/>
          </a:xfrm>
          <a:prstGeom prst="rect">
            <a:avLst/>
          </a:prstGeom>
        </p:spPr>
        <p:txBody>
          <a:bodyPr vert="horz" wrap="square" lIns="0" tIns="0" rIns="0" bIns="0" rtlCol="0">
            <a:spAutoFit/>
          </a:bodyPr>
          <a:lstStyle/>
          <a:p>
            <a:pPr marL="12700"/>
            <a:r>
              <a:rPr dirty="0">
                <a:latin typeface="Arial"/>
                <a:cs typeface="Arial"/>
              </a:rPr>
              <a:t>L</a:t>
            </a:r>
            <a:r>
              <a:rPr spc="-10" dirty="0">
                <a:latin typeface="Arial"/>
                <a:cs typeface="Arial"/>
              </a:rPr>
              <a:t>a</a:t>
            </a:r>
            <a:r>
              <a:rPr spc="-25" dirty="0">
                <a:latin typeface="Arial"/>
                <a:cs typeface="Arial"/>
              </a:rPr>
              <a:t>y</a:t>
            </a:r>
            <a:r>
              <a:rPr dirty="0">
                <a:latin typeface="Arial"/>
                <a:cs typeface="Arial"/>
              </a:rPr>
              <a:t>er</a:t>
            </a:r>
            <a:r>
              <a:rPr spc="30" dirty="0">
                <a:latin typeface="Arial"/>
                <a:cs typeface="Arial"/>
              </a:rPr>
              <a:t> </a:t>
            </a:r>
            <a:r>
              <a:rPr dirty="0">
                <a:latin typeface="Arial"/>
                <a:cs typeface="Arial"/>
              </a:rPr>
              <a:t>3</a:t>
            </a:r>
            <a:endParaRPr>
              <a:latin typeface="Arial"/>
              <a:cs typeface="Arial"/>
            </a:endParaRPr>
          </a:p>
        </p:txBody>
      </p:sp>
      <p:sp>
        <p:nvSpPr>
          <p:cNvPr id="16" name="object 16"/>
          <p:cNvSpPr/>
          <p:nvPr/>
        </p:nvSpPr>
        <p:spPr>
          <a:xfrm>
            <a:off x="2810255" y="4274821"/>
            <a:ext cx="318516" cy="292607"/>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2816225" y="4267200"/>
            <a:ext cx="304800" cy="26670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2816225" y="4267200"/>
            <a:ext cx="304800" cy="266700"/>
          </a:xfrm>
          <a:custGeom>
            <a:avLst/>
            <a:gdLst/>
            <a:ahLst/>
            <a:cxnLst/>
            <a:rect l="l" t="t" r="r" b="b"/>
            <a:pathLst>
              <a:path w="304800" h="266700">
                <a:moveTo>
                  <a:pt x="0" y="66675"/>
                </a:moveTo>
                <a:lnTo>
                  <a:pt x="171450" y="66675"/>
                </a:lnTo>
                <a:lnTo>
                  <a:pt x="171450" y="0"/>
                </a:lnTo>
                <a:lnTo>
                  <a:pt x="304800" y="133350"/>
                </a:lnTo>
                <a:lnTo>
                  <a:pt x="171450" y="266700"/>
                </a:lnTo>
                <a:lnTo>
                  <a:pt x="171450" y="200025"/>
                </a:lnTo>
                <a:lnTo>
                  <a:pt x="0" y="200025"/>
                </a:lnTo>
                <a:lnTo>
                  <a:pt x="0" y="66675"/>
                </a:lnTo>
                <a:close/>
              </a:path>
            </a:pathLst>
          </a:custGeom>
          <a:ln w="9525">
            <a:solidFill>
              <a:srgbClr val="000000"/>
            </a:solidFill>
          </a:ln>
        </p:spPr>
        <p:txBody>
          <a:bodyPr wrap="square" lIns="0" tIns="0" rIns="0" bIns="0" rtlCol="0"/>
          <a:lstStyle/>
          <a:p>
            <a:endParaRPr/>
          </a:p>
        </p:txBody>
      </p:sp>
      <p:sp>
        <p:nvSpPr>
          <p:cNvPr id="19" name="object 19"/>
          <p:cNvSpPr/>
          <p:nvPr/>
        </p:nvSpPr>
        <p:spPr>
          <a:xfrm>
            <a:off x="4639055" y="4274821"/>
            <a:ext cx="699516" cy="292607"/>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4645025" y="4267200"/>
            <a:ext cx="685800" cy="266700"/>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4645025" y="4267200"/>
            <a:ext cx="685800" cy="266700"/>
          </a:xfrm>
          <a:custGeom>
            <a:avLst/>
            <a:gdLst/>
            <a:ahLst/>
            <a:cxnLst/>
            <a:rect l="l" t="t" r="r" b="b"/>
            <a:pathLst>
              <a:path w="685800" h="266700">
                <a:moveTo>
                  <a:pt x="0" y="66675"/>
                </a:moveTo>
                <a:lnTo>
                  <a:pt x="552450" y="66675"/>
                </a:lnTo>
                <a:lnTo>
                  <a:pt x="552450" y="0"/>
                </a:lnTo>
                <a:lnTo>
                  <a:pt x="685800" y="133350"/>
                </a:lnTo>
                <a:lnTo>
                  <a:pt x="552450" y="266700"/>
                </a:lnTo>
                <a:lnTo>
                  <a:pt x="552450" y="200025"/>
                </a:lnTo>
                <a:lnTo>
                  <a:pt x="0" y="200025"/>
                </a:lnTo>
                <a:lnTo>
                  <a:pt x="0" y="66675"/>
                </a:lnTo>
                <a:close/>
              </a:path>
            </a:pathLst>
          </a:custGeom>
          <a:ln w="9525">
            <a:solidFill>
              <a:srgbClr val="000000"/>
            </a:solidFill>
          </a:ln>
        </p:spPr>
        <p:txBody>
          <a:bodyPr wrap="square" lIns="0" tIns="0" rIns="0" bIns="0" rtlCol="0"/>
          <a:lstStyle/>
          <a:p>
            <a:endParaRPr/>
          </a:p>
        </p:txBody>
      </p:sp>
      <p:sp>
        <p:nvSpPr>
          <p:cNvPr id="22" name="object 22"/>
          <p:cNvSpPr/>
          <p:nvPr/>
        </p:nvSpPr>
        <p:spPr>
          <a:xfrm>
            <a:off x="6848856" y="4274821"/>
            <a:ext cx="699515" cy="292607"/>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6854825" y="4267200"/>
            <a:ext cx="685800" cy="266700"/>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6854825" y="4267200"/>
            <a:ext cx="685800" cy="266700"/>
          </a:xfrm>
          <a:custGeom>
            <a:avLst/>
            <a:gdLst/>
            <a:ahLst/>
            <a:cxnLst/>
            <a:rect l="l" t="t" r="r" b="b"/>
            <a:pathLst>
              <a:path w="685800" h="266700">
                <a:moveTo>
                  <a:pt x="0" y="66675"/>
                </a:moveTo>
                <a:lnTo>
                  <a:pt x="552450" y="66675"/>
                </a:lnTo>
                <a:lnTo>
                  <a:pt x="552450" y="0"/>
                </a:lnTo>
                <a:lnTo>
                  <a:pt x="685800" y="133350"/>
                </a:lnTo>
                <a:lnTo>
                  <a:pt x="552450" y="266700"/>
                </a:lnTo>
                <a:lnTo>
                  <a:pt x="552450" y="200025"/>
                </a:lnTo>
                <a:lnTo>
                  <a:pt x="0" y="200025"/>
                </a:lnTo>
                <a:lnTo>
                  <a:pt x="0" y="66675"/>
                </a:lnTo>
                <a:close/>
              </a:path>
            </a:pathLst>
          </a:custGeom>
          <a:ln w="9525">
            <a:solidFill>
              <a:srgbClr val="000000"/>
            </a:solidFill>
          </a:ln>
        </p:spPr>
        <p:txBody>
          <a:bodyPr wrap="square" lIns="0" tIns="0" rIns="0" bIns="0" rtlCol="0"/>
          <a:lstStyle/>
          <a:p>
            <a:endParaRPr/>
          </a:p>
        </p:txBody>
      </p:sp>
      <p:sp>
        <p:nvSpPr>
          <p:cNvPr id="25" name="object 25"/>
          <p:cNvSpPr/>
          <p:nvPr/>
        </p:nvSpPr>
        <p:spPr>
          <a:xfrm>
            <a:off x="9058656" y="4274821"/>
            <a:ext cx="547116" cy="292607"/>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9064625" y="4267200"/>
            <a:ext cx="533400" cy="266700"/>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9064625" y="4267200"/>
            <a:ext cx="533400" cy="266700"/>
          </a:xfrm>
          <a:custGeom>
            <a:avLst/>
            <a:gdLst/>
            <a:ahLst/>
            <a:cxnLst/>
            <a:rect l="l" t="t" r="r" b="b"/>
            <a:pathLst>
              <a:path w="533400" h="266700">
                <a:moveTo>
                  <a:pt x="0" y="66675"/>
                </a:moveTo>
                <a:lnTo>
                  <a:pt x="400050" y="66675"/>
                </a:lnTo>
                <a:lnTo>
                  <a:pt x="400050" y="0"/>
                </a:lnTo>
                <a:lnTo>
                  <a:pt x="533400" y="133350"/>
                </a:lnTo>
                <a:lnTo>
                  <a:pt x="400050" y="266700"/>
                </a:lnTo>
                <a:lnTo>
                  <a:pt x="400050" y="200025"/>
                </a:lnTo>
                <a:lnTo>
                  <a:pt x="0" y="200025"/>
                </a:lnTo>
                <a:lnTo>
                  <a:pt x="0" y="66675"/>
                </a:lnTo>
                <a:close/>
              </a:path>
            </a:pathLst>
          </a:custGeom>
          <a:ln w="9525">
            <a:solidFill>
              <a:srgbClr val="000000"/>
            </a:solidFill>
          </a:ln>
        </p:spPr>
        <p:txBody>
          <a:bodyPr wrap="square" lIns="0" tIns="0" rIns="0" bIns="0" rtlCol="0"/>
          <a:lstStyle/>
          <a:p>
            <a:endParaRPr/>
          </a:p>
        </p:txBody>
      </p:sp>
      <p:sp>
        <p:nvSpPr>
          <p:cNvPr id="28" name="object 28"/>
          <p:cNvSpPr txBox="1"/>
          <p:nvPr/>
        </p:nvSpPr>
        <p:spPr>
          <a:xfrm>
            <a:off x="9576943" y="4149533"/>
            <a:ext cx="963294" cy="553998"/>
          </a:xfrm>
          <a:prstGeom prst="rect">
            <a:avLst/>
          </a:prstGeom>
        </p:spPr>
        <p:txBody>
          <a:bodyPr vert="horz" wrap="square" lIns="0" tIns="0" rIns="0" bIns="0" rtlCol="0">
            <a:spAutoFit/>
          </a:bodyPr>
          <a:lstStyle/>
          <a:p>
            <a:pPr marR="58419" algn="ctr"/>
            <a:r>
              <a:rPr dirty="0">
                <a:latin typeface="Arial"/>
                <a:cs typeface="Arial"/>
              </a:rPr>
              <a:t>S</a:t>
            </a:r>
            <a:r>
              <a:rPr spc="-10" dirty="0">
                <a:latin typeface="Arial"/>
                <a:cs typeface="Arial"/>
              </a:rPr>
              <a:t>i</a:t>
            </a:r>
            <a:r>
              <a:rPr dirty="0">
                <a:latin typeface="Arial"/>
                <a:cs typeface="Arial"/>
              </a:rPr>
              <a:t>m</a:t>
            </a:r>
            <a:r>
              <a:rPr spc="-10" dirty="0">
                <a:latin typeface="Arial"/>
                <a:cs typeface="Arial"/>
              </a:rPr>
              <a:t>p</a:t>
            </a:r>
            <a:r>
              <a:rPr dirty="0">
                <a:latin typeface="Arial"/>
                <a:cs typeface="Arial"/>
              </a:rPr>
              <a:t>le</a:t>
            </a:r>
            <a:endParaRPr>
              <a:latin typeface="Arial"/>
              <a:cs typeface="Arial"/>
            </a:endParaRPr>
          </a:p>
          <a:p>
            <a:pPr algn="ctr">
              <a:lnSpc>
                <a:spcPct val="100000"/>
              </a:lnSpc>
            </a:pPr>
            <a:r>
              <a:rPr dirty="0">
                <a:latin typeface="Arial"/>
                <a:cs typeface="Arial"/>
              </a:rPr>
              <a:t>C</a:t>
            </a:r>
            <a:r>
              <a:rPr spc="-10" dirty="0">
                <a:latin typeface="Arial"/>
                <a:cs typeface="Arial"/>
              </a:rPr>
              <a:t>l</a:t>
            </a:r>
            <a:r>
              <a:rPr dirty="0">
                <a:latin typeface="Arial"/>
                <a:cs typeface="Arial"/>
              </a:rPr>
              <a:t>ass</a:t>
            </a:r>
            <a:r>
              <a:rPr spc="-10" dirty="0">
                <a:latin typeface="Arial"/>
                <a:cs typeface="Arial"/>
              </a:rPr>
              <a:t>i</a:t>
            </a:r>
            <a:r>
              <a:rPr dirty="0">
                <a:latin typeface="Arial"/>
                <a:cs typeface="Arial"/>
              </a:rPr>
              <a:t>fier</a:t>
            </a:r>
            <a:endParaRPr>
              <a:latin typeface="Arial"/>
              <a:cs typeface="Arial"/>
            </a:endParaRPr>
          </a:p>
        </p:txBody>
      </p:sp>
      <p:sp>
        <p:nvSpPr>
          <p:cNvPr id="31" name="object 31"/>
          <p:cNvSpPr txBox="1"/>
          <p:nvPr/>
        </p:nvSpPr>
        <p:spPr>
          <a:xfrm>
            <a:off x="8909050" y="6560450"/>
            <a:ext cx="1662430" cy="276999"/>
          </a:xfrm>
          <a:prstGeom prst="rect">
            <a:avLst/>
          </a:prstGeom>
        </p:spPr>
        <p:txBody>
          <a:bodyPr vert="horz" wrap="square" lIns="0" tIns="0" rIns="0" bIns="0" rtlCol="0">
            <a:spAutoFit/>
          </a:bodyPr>
          <a:lstStyle/>
          <a:p>
            <a:pPr marL="12700"/>
            <a:r>
              <a:rPr dirty="0">
                <a:latin typeface="Arial"/>
                <a:cs typeface="Arial"/>
              </a:rPr>
              <a:t>S</a:t>
            </a:r>
            <a:r>
              <a:rPr spc="-10" dirty="0">
                <a:latin typeface="Arial"/>
                <a:cs typeface="Arial"/>
              </a:rPr>
              <a:t>l</a:t>
            </a:r>
            <a:r>
              <a:rPr dirty="0">
                <a:latin typeface="Arial"/>
                <a:cs typeface="Arial"/>
              </a:rPr>
              <a:t>i</a:t>
            </a:r>
            <a:r>
              <a:rPr spc="-15" dirty="0">
                <a:latin typeface="Arial"/>
                <a:cs typeface="Arial"/>
              </a:rPr>
              <a:t>d</a:t>
            </a:r>
            <a:r>
              <a:rPr spc="-10" dirty="0">
                <a:latin typeface="Arial"/>
                <a:cs typeface="Arial"/>
              </a:rPr>
              <a:t>e</a:t>
            </a:r>
            <a:r>
              <a:rPr dirty="0">
                <a:latin typeface="Arial"/>
                <a:cs typeface="Arial"/>
              </a:rPr>
              <a:t>:</a:t>
            </a:r>
            <a:r>
              <a:rPr spc="15" dirty="0">
                <a:latin typeface="Arial"/>
                <a:cs typeface="Arial"/>
              </a:rPr>
              <a:t> </a:t>
            </a:r>
            <a:r>
              <a:rPr dirty="0">
                <a:latin typeface="Arial"/>
                <a:cs typeface="Arial"/>
              </a:rPr>
              <a:t>R.</a:t>
            </a:r>
            <a:r>
              <a:rPr spc="-15" dirty="0">
                <a:latin typeface="Arial"/>
                <a:cs typeface="Arial"/>
              </a:rPr>
              <a:t> </a:t>
            </a:r>
            <a:r>
              <a:rPr dirty="0">
                <a:latin typeface="Arial"/>
                <a:cs typeface="Arial"/>
              </a:rPr>
              <a:t>Fer</a:t>
            </a:r>
            <a:r>
              <a:rPr spc="-10" dirty="0">
                <a:latin typeface="Arial"/>
                <a:cs typeface="Arial"/>
              </a:rPr>
              <a:t>gu</a:t>
            </a:r>
            <a:r>
              <a:rPr dirty="0">
                <a:latin typeface="Arial"/>
                <a:cs typeface="Arial"/>
              </a:rPr>
              <a:t>s</a:t>
            </a:r>
            <a:endParaRPr>
              <a:latin typeface="Arial"/>
              <a:cs typeface="Arial"/>
            </a:endParaRPr>
          </a:p>
        </p:txBody>
      </p:sp>
      <p:sp>
        <p:nvSpPr>
          <p:cNvPr id="29" name="object 29"/>
          <p:cNvSpPr txBox="1"/>
          <p:nvPr/>
        </p:nvSpPr>
        <p:spPr>
          <a:xfrm>
            <a:off x="1656995" y="4033575"/>
            <a:ext cx="1302385" cy="553998"/>
          </a:xfrm>
          <a:prstGeom prst="rect">
            <a:avLst/>
          </a:prstGeom>
        </p:spPr>
        <p:txBody>
          <a:bodyPr vert="horz" wrap="square" lIns="0" tIns="0" rIns="0" bIns="0" rtlCol="0">
            <a:spAutoFit/>
          </a:bodyPr>
          <a:lstStyle/>
          <a:p>
            <a:pPr marL="347980" marR="5080" indent="-335280"/>
            <a:r>
              <a:rPr dirty="0">
                <a:latin typeface="Arial"/>
                <a:cs typeface="Arial"/>
              </a:rPr>
              <a:t>Ima</a:t>
            </a:r>
            <a:r>
              <a:rPr spc="-10" dirty="0">
                <a:latin typeface="Arial"/>
                <a:cs typeface="Arial"/>
              </a:rPr>
              <a:t>g</a:t>
            </a:r>
            <a:r>
              <a:rPr dirty="0">
                <a:latin typeface="Arial"/>
                <a:cs typeface="Arial"/>
              </a:rPr>
              <a:t>e/</a:t>
            </a:r>
            <a:r>
              <a:rPr spc="-40" dirty="0">
                <a:latin typeface="Arial"/>
                <a:cs typeface="Arial"/>
              </a:rPr>
              <a:t>V</a:t>
            </a:r>
            <a:r>
              <a:rPr dirty="0">
                <a:latin typeface="Arial"/>
                <a:cs typeface="Arial"/>
              </a:rPr>
              <a:t>i</a:t>
            </a:r>
            <a:r>
              <a:rPr spc="-10" dirty="0">
                <a:latin typeface="Arial"/>
                <a:cs typeface="Arial"/>
              </a:rPr>
              <a:t>d</a:t>
            </a:r>
            <a:r>
              <a:rPr dirty="0">
                <a:latin typeface="Arial"/>
                <a:cs typeface="Arial"/>
              </a:rPr>
              <a:t>eo Pi</a:t>
            </a:r>
            <a:r>
              <a:rPr spc="-20" dirty="0">
                <a:latin typeface="Arial"/>
                <a:cs typeface="Arial"/>
              </a:rPr>
              <a:t>x</a:t>
            </a:r>
            <a:r>
              <a:rPr dirty="0">
                <a:latin typeface="Arial"/>
                <a:cs typeface="Arial"/>
              </a:rPr>
              <a:t>e</a:t>
            </a:r>
            <a:r>
              <a:rPr spc="-10" dirty="0">
                <a:latin typeface="Arial"/>
                <a:cs typeface="Arial"/>
              </a:rPr>
              <a:t>l</a:t>
            </a:r>
            <a:r>
              <a:rPr dirty="0">
                <a:latin typeface="Arial"/>
                <a:cs typeface="Arial"/>
              </a:rPr>
              <a:t>s</a:t>
            </a:r>
            <a:endParaRPr>
              <a:latin typeface="Arial"/>
              <a:cs typeface="Arial"/>
            </a:endParaRPr>
          </a:p>
        </p:txBody>
      </p:sp>
      <p:sp>
        <p:nvSpPr>
          <p:cNvPr id="30" name="object 30"/>
          <p:cNvSpPr txBox="1"/>
          <p:nvPr/>
        </p:nvSpPr>
        <p:spPr>
          <a:xfrm>
            <a:off x="1907540" y="5502709"/>
            <a:ext cx="5268580" cy="430887"/>
          </a:xfrm>
          <a:prstGeom prst="rect">
            <a:avLst/>
          </a:prstGeom>
        </p:spPr>
        <p:txBody>
          <a:bodyPr vert="horz" wrap="square" lIns="0" tIns="0" rIns="0" bIns="0" rtlCol="0">
            <a:spAutoFit/>
          </a:bodyPr>
          <a:lstStyle/>
          <a:p>
            <a:pPr marL="355600" indent="-342900">
              <a:buFont typeface="Arial"/>
              <a:buChar char="•"/>
              <a:tabLst>
                <a:tab pos="355600" algn="l"/>
              </a:tabLst>
            </a:pPr>
            <a:r>
              <a:rPr sz="2800" b="1" spc="-135" dirty="0">
                <a:latin typeface="Arial"/>
                <a:cs typeface="Arial"/>
              </a:rPr>
              <a:t>T</a:t>
            </a:r>
            <a:r>
              <a:rPr sz="2800" b="1" spc="-15" dirty="0">
                <a:latin typeface="Arial"/>
                <a:cs typeface="Arial"/>
              </a:rPr>
              <a:t>ra</a:t>
            </a:r>
            <a:r>
              <a:rPr sz="2800" b="1" spc="-5" dirty="0">
                <a:latin typeface="Arial"/>
                <a:cs typeface="Arial"/>
              </a:rPr>
              <a:t>i</a:t>
            </a:r>
            <a:r>
              <a:rPr sz="2800" b="1" spc="-20" dirty="0">
                <a:latin typeface="Arial"/>
                <a:cs typeface="Arial"/>
              </a:rPr>
              <a:t>n</a:t>
            </a:r>
            <a:r>
              <a:rPr sz="2800" b="1" spc="10" dirty="0">
                <a:latin typeface="Arial"/>
                <a:cs typeface="Arial"/>
              </a:rPr>
              <a:t> </a:t>
            </a:r>
            <a:r>
              <a:rPr sz="2800" b="1" spc="-10" dirty="0">
                <a:latin typeface="Arial"/>
                <a:cs typeface="Arial"/>
              </a:rPr>
              <a:t>all</a:t>
            </a:r>
            <a:r>
              <a:rPr sz="2800" b="1" spc="5" dirty="0">
                <a:latin typeface="Arial"/>
                <a:cs typeface="Arial"/>
              </a:rPr>
              <a:t> </a:t>
            </a:r>
            <a:r>
              <a:rPr sz="2800" b="1" spc="-10" dirty="0">
                <a:latin typeface="Arial"/>
                <a:cs typeface="Arial"/>
              </a:rPr>
              <a:t>l</a:t>
            </a:r>
            <a:r>
              <a:rPr sz="2800" b="1" spc="-15" dirty="0">
                <a:latin typeface="Arial"/>
                <a:cs typeface="Arial"/>
              </a:rPr>
              <a:t>ayers</a:t>
            </a:r>
            <a:r>
              <a:rPr sz="2800" b="1" spc="5" dirty="0">
                <a:latin typeface="Arial"/>
                <a:cs typeface="Arial"/>
              </a:rPr>
              <a:t> </a:t>
            </a:r>
            <a:r>
              <a:rPr sz="2800" b="1" spc="-10" dirty="0">
                <a:latin typeface="Arial"/>
                <a:cs typeface="Arial"/>
              </a:rPr>
              <a:t>j</a:t>
            </a:r>
            <a:r>
              <a:rPr sz="2800" b="1" spc="-15" dirty="0">
                <a:latin typeface="Arial"/>
                <a:cs typeface="Arial"/>
              </a:rPr>
              <a:t>oin</a:t>
            </a:r>
            <a:r>
              <a:rPr sz="2800" b="1" spc="-5" dirty="0">
                <a:latin typeface="Arial"/>
                <a:cs typeface="Arial"/>
              </a:rPr>
              <a:t>t</a:t>
            </a:r>
            <a:r>
              <a:rPr sz="2800" b="1" spc="-15" dirty="0">
                <a:latin typeface="Arial"/>
                <a:cs typeface="Arial"/>
              </a:rPr>
              <a:t>ly</a:t>
            </a:r>
            <a:endParaRPr sz="2800" b="1" dirty="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9966" y="103538"/>
            <a:ext cx="10515600" cy="896600"/>
          </a:xfrm>
          <a:prstGeom prst="rect">
            <a:avLst/>
          </a:prstGeom>
        </p:spPr>
        <p:txBody>
          <a:bodyPr vert="horz" wrap="square" lIns="0" tIns="217369" rIns="0" bIns="0" rtlCol="0" anchor="ctr">
            <a:spAutoFit/>
          </a:bodyPr>
          <a:lstStyle/>
          <a:p>
            <a:pPr marL="1354455">
              <a:lnSpc>
                <a:spcPct val="100000"/>
              </a:lnSpc>
            </a:pPr>
            <a:r>
              <a:rPr spc="-5" dirty="0">
                <a:latin typeface="Calibri"/>
                <a:cs typeface="Calibri"/>
              </a:rPr>
              <a:t>Learnin</a:t>
            </a:r>
            <a:r>
              <a:rPr dirty="0">
                <a:latin typeface="Calibri"/>
                <a:cs typeface="Calibri"/>
              </a:rPr>
              <a:t>g</a:t>
            </a:r>
            <a:r>
              <a:rPr spc="25" dirty="0">
                <a:latin typeface="Calibri"/>
                <a:cs typeface="Calibri"/>
              </a:rPr>
              <a:t> </a:t>
            </a:r>
            <a:r>
              <a:rPr spc="-50" dirty="0">
                <a:latin typeface="Calibri"/>
                <a:cs typeface="Calibri"/>
              </a:rPr>
              <a:t>F</a:t>
            </a:r>
            <a:r>
              <a:rPr dirty="0">
                <a:latin typeface="Calibri"/>
                <a:cs typeface="Calibri"/>
              </a:rPr>
              <a:t>e</a:t>
            </a:r>
            <a:r>
              <a:rPr spc="-35" dirty="0">
                <a:latin typeface="Calibri"/>
                <a:cs typeface="Calibri"/>
              </a:rPr>
              <a:t>a</a:t>
            </a:r>
            <a:r>
              <a:rPr dirty="0">
                <a:latin typeface="Calibri"/>
                <a:cs typeface="Calibri"/>
              </a:rPr>
              <a:t>tu</a:t>
            </a:r>
            <a:r>
              <a:rPr spc="-60" dirty="0">
                <a:latin typeface="Calibri"/>
                <a:cs typeface="Calibri"/>
              </a:rPr>
              <a:t>r</a:t>
            </a:r>
            <a:r>
              <a:rPr dirty="0">
                <a:latin typeface="Calibri"/>
                <a:cs typeface="Calibri"/>
              </a:rPr>
              <a:t>e</a:t>
            </a:r>
            <a:r>
              <a:rPr spc="-20" dirty="0">
                <a:latin typeface="Calibri"/>
                <a:cs typeface="Calibri"/>
              </a:rPr>
              <a:t> </a:t>
            </a:r>
            <a:r>
              <a:rPr spc="-5" dirty="0">
                <a:latin typeface="Calibri"/>
                <a:cs typeface="Calibri"/>
              </a:rPr>
              <a:t>Hie</a:t>
            </a:r>
            <a:r>
              <a:rPr spc="-80" dirty="0">
                <a:latin typeface="Calibri"/>
                <a:cs typeface="Calibri"/>
              </a:rPr>
              <a:t>r</a:t>
            </a:r>
            <a:r>
              <a:rPr dirty="0">
                <a:latin typeface="Calibri"/>
                <a:cs typeface="Calibri"/>
              </a:rPr>
              <a:t>a</a:t>
            </a:r>
            <a:r>
              <a:rPr spc="-60" dirty="0">
                <a:latin typeface="Calibri"/>
                <a:cs typeface="Calibri"/>
              </a:rPr>
              <a:t>r</a:t>
            </a:r>
            <a:r>
              <a:rPr dirty="0">
                <a:latin typeface="Calibri"/>
                <a:cs typeface="Calibri"/>
              </a:rPr>
              <a:t>c</a:t>
            </a:r>
            <a:r>
              <a:rPr spc="-90" dirty="0">
                <a:latin typeface="Calibri"/>
                <a:cs typeface="Calibri"/>
              </a:rPr>
              <a:t>h</a:t>
            </a:r>
            <a:r>
              <a:rPr dirty="0">
                <a:latin typeface="Calibri"/>
                <a:cs typeface="Calibri"/>
              </a:rPr>
              <a:t>y</a:t>
            </a:r>
          </a:p>
        </p:txBody>
      </p:sp>
      <p:sp>
        <p:nvSpPr>
          <p:cNvPr id="3" name="object 3"/>
          <p:cNvSpPr txBox="1"/>
          <p:nvPr/>
        </p:nvSpPr>
        <p:spPr>
          <a:xfrm>
            <a:off x="2059941" y="1406145"/>
            <a:ext cx="7816215" cy="461665"/>
          </a:xfrm>
          <a:prstGeom prst="rect">
            <a:avLst/>
          </a:prstGeom>
        </p:spPr>
        <p:txBody>
          <a:bodyPr vert="horz" wrap="square" lIns="0" tIns="0" rIns="0" bIns="0" rtlCol="0">
            <a:spAutoFit/>
          </a:bodyPr>
          <a:lstStyle/>
          <a:p>
            <a:pPr marL="12700">
              <a:tabLst>
                <a:tab pos="527685" algn="l"/>
              </a:tabLst>
            </a:pPr>
            <a:r>
              <a:rPr sz="3000" dirty="0">
                <a:latin typeface="Calibri"/>
                <a:cs typeface="Calibri"/>
              </a:rPr>
              <a:t>1.	</a:t>
            </a:r>
            <a:r>
              <a:rPr sz="3000" spc="-20" dirty="0">
                <a:latin typeface="Calibri"/>
                <a:cs typeface="Calibri"/>
              </a:rPr>
              <a:t>Learn</a:t>
            </a:r>
            <a:r>
              <a:rPr sz="3000" dirty="0">
                <a:latin typeface="Calibri"/>
                <a:cs typeface="Calibri"/>
              </a:rPr>
              <a:t> </a:t>
            </a:r>
            <a:r>
              <a:rPr sz="3000" b="1" spc="-15" dirty="0">
                <a:latin typeface="Calibri"/>
                <a:cs typeface="Calibri"/>
              </a:rPr>
              <a:t>us</a:t>
            </a:r>
            <a:r>
              <a:rPr sz="3000" b="1" spc="-40" dirty="0">
                <a:latin typeface="Calibri"/>
                <a:cs typeface="Calibri"/>
              </a:rPr>
              <a:t>e</a:t>
            </a:r>
            <a:r>
              <a:rPr sz="3000" b="1" spc="-20" dirty="0">
                <a:latin typeface="Calibri"/>
                <a:cs typeface="Calibri"/>
              </a:rPr>
              <a:t>fu</a:t>
            </a:r>
            <a:r>
              <a:rPr sz="3000" b="1" spc="-10" dirty="0">
                <a:latin typeface="Calibri"/>
                <a:cs typeface="Calibri"/>
              </a:rPr>
              <a:t>l</a:t>
            </a:r>
            <a:r>
              <a:rPr sz="3000" b="1" spc="5" dirty="0">
                <a:latin typeface="Calibri"/>
                <a:cs typeface="Calibri"/>
              </a:rPr>
              <a:t> </a:t>
            </a:r>
            <a:r>
              <a:rPr sz="3000" b="1" spc="-15" dirty="0">
                <a:latin typeface="Calibri"/>
                <a:cs typeface="Calibri"/>
              </a:rPr>
              <a:t>higher</a:t>
            </a:r>
            <a:r>
              <a:rPr sz="3000" b="1" spc="5" dirty="0">
                <a:latin typeface="Calibri"/>
                <a:cs typeface="Calibri"/>
              </a:rPr>
              <a:t>-</a:t>
            </a:r>
            <a:r>
              <a:rPr sz="3000" b="1" dirty="0">
                <a:latin typeface="Calibri"/>
                <a:cs typeface="Calibri"/>
              </a:rPr>
              <a:t>l</a:t>
            </a:r>
            <a:r>
              <a:rPr sz="3000" b="1" spc="-20" dirty="0">
                <a:latin typeface="Calibri"/>
                <a:cs typeface="Calibri"/>
              </a:rPr>
              <a:t>e</a:t>
            </a:r>
            <a:r>
              <a:rPr sz="3000" b="1" spc="-30" dirty="0">
                <a:latin typeface="Calibri"/>
                <a:cs typeface="Calibri"/>
              </a:rPr>
              <a:t>v</a:t>
            </a:r>
            <a:r>
              <a:rPr sz="3000" b="1" spc="-5" dirty="0">
                <a:latin typeface="Calibri"/>
                <a:cs typeface="Calibri"/>
              </a:rPr>
              <a:t>e</a:t>
            </a:r>
            <a:r>
              <a:rPr sz="3000" b="1" dirty="0">
                <a:latin typeface="Calibri"/>
                <a:cs typeface="Calibri"/>
              </a:rPr>
              <a:t>l </a:t>
            </a:r>
            <a:r>
              <a:rPr sz="3000" b="1" spc="-50" dirty="0">
                <a:latin typeface="Calibri"/>
                <a:cs typeface="Calibri"/>
              </a:rPr>
              <a:t>f</a:t>
            </a:r>
            <a:r>
              <a:rPr sz="3000" b="1" spc="-5" dirty="0">
                <a:latin typeface="Calibri"/>
                <a:cs typeface="Calibri"/>
              </a:rPr>
              <a:t>e</a:t>
            </a:r>
            <a:r>
              <a:rPr sz="3000" b="1" spc="-30" dirty="0">
                <a:latin typeface="Calibri"/>
                <a:cs typeface="Calibri"/>
              </a:rPr>
              <a:t>a</a:t>
            </a:r>
            <a:r>
              <a:rPr sz="3000" b="1" spc="-15" dirty="0">
                <a:latin typeface="Calibri"/>
                <a:cs typeface="Calibri"/>
              </a:rPr>
              <a:t>tu</a:t>
            </a:r>
            <a:r>
              <a:rPr sz="3000" b="1" spc="-50" dirty="0">
                <a:latin typeface="Calibri"/>
                <a:cs typeface="Calibri"/>
              </a:rPr>
              <a:t>r</a:t>
            </a:r>
            <a:r>
              <a:rPr sz="3000" b="1" spc="-5" dirty="0">
                <a:latin typeface="Calibri"/>
                <a:cs typeface="Calibri"/>
              </a:rPr>
              <a:t>e</a:t>
            </a:r>
            <a:r>
              <a:rPr sz="3000" b="1" dirty="0">
                <a:latin typeface="Calibri"/>
                <a:cs typeface="Calibri"/>
              </a:rPr>
              <a:t>s</a:t>
            </a:r>
            <a:r>
              <a:rPr sz="3000" b="1" spc="-10" dirty="0">
                <a:latin typeface="Calibri"/>
                <a:cs typeface="Calibri"/>
              </a:rPr>
              <a:t> </a:t>
            </a:r>
            <a:r>
              <a:rPr sz="3000" spc="-15" dirty="0">
                <a:latin typeface="Calibri"/>
                <a:cs typeface="Calibri"/>
              </a:rPr>
              <a:t>f</a:t>
            </a:r>
            <a:r>
              <a:rPr sz="3000" spc="-70" dirty="0">
                <a:latin typeface="Calibri"/>
                <a:cs typeface="Calibri"/>
              </a:rPr>
              <a:t>r</a:t>
            </a:r>
            <a:r>
              <a:rPr sz="3000" spc="-5" dirty="0">
                <a:latin typeface="Calibri"/>
                <a:cs typeface="Calibri"/>
              </a:rPr>
              <a:t>o</a:t>
            </a:r>
            <a:r>
              <a:rPr sz="3000" dirty="0">
                <a:latin typeface="Calibri"/>
                <a:cs typeface="Calibri"/>
              </a:rPr>
              <a:t>m</a:t>
            </a:r>
            <a:r>
              <a:rPr sz="3000" spc="10" dirty="0">
                <a:latin typeface="Calibri"/>
                <a:cs typeface="Calibri"/>
              </a:rPr>
              <a:t> </a:t>
            </a:r>
            <a:r>
              <a:rPr sz="3000" dirty="0">
                <a:latin typeface="Calibri"/>
                <a:cs typeface="Calibri"/>
              </a:rPr>
              <a:t>ima</a:t>
            </a:r>
            <a:r>
              <a:rPr sz="3000" spc="-25" dirty="0">
                <a:latin typeface="Calibri"/>
                <a:cs typeface="Calibri"/>
              </a:rPr>
              <a:t>g</a:t>
            </a:r>
            <a:r>
              <a:rPr sz="3000" spc="-15" dirty="0">
                <a:latin typeface="Calibri"/>
                <a:cs typeface="Calibri"/>
              </a:rPr>
              <a:t>es</a:t>
            </a:r>
            <a:endParaRPr sz="3000">
              <a:latin typeface="Calibri"/>
              <a:cs typeface="Calibri"/>
            </a:endParaRPr>
          </a:p>
        </p:txBody>
      </p:sp>
      <p:sp>
        <p:nvSpPr>
          <p:cNvPr id="4" name="object 4"/>
          <p:cNvSpPr txBox="1"/>
          <p:nvPr/>
        </p:nvSpPr>
        <p:spPr>
          <a:xfrm>
            <a:off x="2059940" y="6180074"/>
            <a:ext cx="6680200" cy="461665"/>
          </a:xfrm>
          <a:prstGeom prst="rect">
            <a:avLst/>
          </a:prstGeom>
        </p:spPr>
        <p:txBody>
          <a:bodyPr vert="horz" wrap="square" lIns="0" tIns="0" rIns="0" bIns="0" rtlCol="0">
            <a:spAutoFit/>
          </a:bodyPr>
          <a:lstStyle/>
          <a:p>
            <a:pPr marL="12700">
              <a:tabLst>
                <a:tab pos="527685" algn="l"/>
              </a:tabLst>
            </a:pPr>
            <a:r>
              <a:rPr sz="3000" b="1" spc="-15" dirty="0">
                <a:latin typeface="Calibri"/>
                <a:cs typeface="Calibri"/>
              </a:rPr>
              <a:t>2.	</a:t>
            </a:r>
            <a:r>
              <a:rPr sz="3000" b="1" spc="-10" dirty="0">
                <a:latin typeface="Calibri"/>
                <a:cs typeface="Calibri"/>
              </a:rPr>
              <a:t>Fill</a:t>
            </a:r>
            <a:r>
              <a:rPr sz="3000" b="1" spc="-15" dirty="0">
                <a:latin typeface="Calibri"/>
                <a:cs typeface="Calibri"/>
              </a:rPr>
              <a:t> in</a:t>
            </a:r>
            <a:r>
              <a:rPr sz="3000" b="1" dirty="0">
                <a:latin typeface="Calibri"/>
                <a:cs typeface="Calibri"/>
              </a:rPr>
              <a:t> </a:t>
            </a:r>
            <a:r>
              <a:rPr sz="3000" b="1" spc="-35" dirty="0">
                <a:latin typeface="Calibri"/>
                <a:cs typeface="Calibri"/>
              </a:rPr>
              <a:t>r</a:t>
            </a:r>
            <a:r>
              <a:rPr sz="3000" b="1" spc="-5" dirty="0">
                <a:latin typeface="Calibri"/>
                <a:cs typeface="Calibri"/>
              </a:rPr>
              <a:t>ep</a:t>
            </a:r>
            <a:r>
              <a:rPr sz="3000" b="1" spc="-35" dirty="0">
                <a:latin typeface="Calibri"/>
                <a:cs typeface="Calibri"/>
              </a:rPr>
              <a:t>r</a:t>
            </a:r>
            <a:r>
              <a:rPr sz="3000" b="1" spc="-5" dirty="0">
                <a:latin typeface="Calibri"/>
                <a:cs typeface="Calibri"/>
              </a:rPr>
              <a:t>es</a:t>
            </a:r>
            <a:r>
              <a:rPr sz="3000" b="1" spc="5" dirty="0">
                <a:latin typeface="Calibri"/>
                <a:cs typeface="Calibri"/>
              </a:rPr>
              <a:t>e</a:t>
            </a:r>
            <a:r>
              <a:rPr sz="3000" b="1" spc="-50" dirty="0">
                <a:latin typeface="Calibri"/>
                <a:cs typeface="Calibri"/>
              </a:rPr>
              <a:t>n</a:t>
            </a:r>
            <a:r>
              <a:rPr sz="3000" b="1" spc="-35" dirty="0">
                <a:latin typeface="Calibri"/>
                <a:cs typeface="Calibri"/>
              </a:rPr>
              <a:t>t</a:t>
            </a:r>
            <a:r>
              <a:rPr sz="3000" b="1" spc="-45" dirty="0">
                <a:latin typeface="Calibri"/>
                <a:cs typeface="Calibri"/>
              </a:rPr>
              <a:t>a</a:t>
            </a:r>
            <a:r>
              <a:rPr sz="3000" b="1" spc="-10" dirty="0">
                <a:latin typeface="Calibri"/>
                <a:cs typeface="Calibri"/>
              </a:rPr>
              <a:t>ti</a:t>
            </a:r>
            <a:r>
              <a:rPr sz="3000" b="1" spc="-30" dirty="0">
                <a:latin typeface="Calibri"/>
                <a:cs typeface="Calibri"/>
              </a:rPr>
              <a:t>o</a:t>
            </a:r>
            <a:r>
              <a:rPr sz="3000" b="1" spc="-20" dirty="0">
                <a:latin typeface="Calibri"/>
                <a:cs typeface="Calibri"/>
              </a:rPr>
              <a:t>n</a:t>
            </a:r>
            <a:r>
              <a:rPr sz="3000" b="1" spc="-10" dirty="0">
                <a:latin typeface="Calibri"/>
                <a:cs typeface="Calibri"/>
              </a:rPr>
              <a:t> </a:t>
            </a:r>
            <a:r>
              <a:rPr sz="3000" b="1" spc="-45" dirty="0">
                <a:latin typeface="Calibri"/>
                <a:cs typeface="Calibri"/>
              </a:rPr>
              <a:t>g</a:t>
            </a:r>
            <a:r>
              <a:rPr sz="3000" b="1" spc="-20" dirty="0">
                <a:latin typeface="Calibri"/>
                <a:cs typeface="Calibri"/>
              </a:rPr>
              <a:t>ap</a:t>
            </a:r>
            <a:r>
              <a:rPr sz="3000" b="1" spc="-10" dirty="0">
                <a:latin typeface="Calibri"/>
                <a:cs typeface="Calibri"/>
              </a:rPr>
              <a:t> </a:t>
            </a:r>
            <a:r>
              <a:rPr sz="3000" dirty="0">
                <a:latin typeface="Calibri"/>
                <a:cs typeface="Calibri"/>
              </a:rPr>
              <a:t>in</a:t>
            </a:r>
            <a:r>
              <a:rPr sz="3000" spc="-5" dirty="0">
                <a:latin typeface="Calibri"/>
                <a:cs typeface="Calibri"/>
              </a:rPr>
              <a:t> </a:t>
            </a:r>
            <a:r>
              <a:rPr sz="3000" spc="-60" dirty="0">
                <a:latin typeface="Calibri"/>
                <a:cs typeface="Calibri"/>
              </a:rPr>
              <a:t>r</a:t>
            </a:r>
            <a:r>
              <a:rPr sz="3000" spc="-15" dirty="0">
                <a:latin typeface="Calibri"/>
                <a:cs typeface="Calibri"/>
              </a:rPr>
              <a:t>e</a:t>
            </a:r>
            <a:r>
              <a:rPr sz="3000" spc="-45" dirty="0">
                <a:latin typeface="Calibri"/>
                <a:cs typeface="Calibri"/>
              </a:rPr>
              <a:t>c</a:t>
            </a:r>
            <a:r>
              <a:rPr sz="3000" spc="-5" dirty="0">
                <a:latin typeface="Calibri"/>
                <a:cs typeface="Calibri"/>
              </a:rPr>
              <a:t>ognition</a:t>
            </a:r>
            <a:endParaRPr sz="3000">
              <a:latin typeface="Calibri"/>
              <a:cs typeface="Calibri"/>
            </a:endParaRPr>
          </a:p>
        </p:txBody>
      </p:sp>
      <p:sp>
        <p:nvSpPr>
          <p:cNvPr id="5" name="object 5"/>
          <p:cNvSpPr/>
          <p:nvPr/>
        </p:nvSpPr>
        <p:spPr>
          <a:xfrm>
            <a:off x="7064629" y="3488585"/>
            <a:ext cx="1602579" cy="99518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044183" y="3141129"/>
            <a:ext cx="1647189" cy="406400"/>
          </a:xfrm>
          <a:custGeom>
            <a:avLst/>
            <a:gdLst/>
            <a:ahLst/>
            <a:cxnLst/>
            <a:rect l="l" t="t" r="r" b="b"/>
            <a:pathLst>
              <a:path w="1647190" h="406400">
                <a:moveTo>
                  <a:pt x="0" y="405853"/>
                </a:moveTo>
                <a:lnTo>
                  <a:pt x="1646936" y="405853"/>
                </a:lnTo>
                <a:lnTo>
                  <a:pt x="1646936" y="0"/>
                </a:lnTo>
                <a:lnTo>
                  <a:pt x="0" y="0"/>
                </a:lnTo>
                <a:lnTo>
                  <a:pt x="0" y="405853"/>
                </a:lnTo>
                <a:close/>
              </a:path>
            </a:pathLst>
          </a:custGeom>
          <a:solidFill>
            <a:srgbClr val="FFFFFF"/>
          </a:solidFill>
        </p:spPr>
        <p:txBody>
          <a:bodyPr wrap="square" lIns="0" tIns="0" rIns="0" bIns="0" rtlCol="0"/>
          <a:lstStyle/>
          <a:p>
            <a:endParaRPr/>
          </a:p>
        </p:txBody>
      </p:sp>
      <p:sp>
        <p:nvSpPr>
          <p:cNvPr id="7" name="object 7"/>
          <p:cNvSpPr/>
          <p:nvPr/>
        </p:nvSpPr>
        <p:spPr>
          <a:xfrm>
            <a:off x="7432041" y="4725466"/>
            <a:ext cx="869401" cy="50972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765160" y="4464304"/>
            <a:ext cx="205104" cy="260985"/>
          </a:xfrm>
          <a:custGeom>
            <a:avLst/>
            <a:gdLst/>
            <a:ahLst/>
            <a:cxnLst/>
            <a:rect l="l" t="t" r="r" b="b"/>
            <a:pathLst>
              <a:path w="205104" h="260985">
                <a:moveTo>
                  <a:pt x="0" y="102616"/>
                </a:moveTo>
                <a:lnTo>
                  <a:pt x="102488" y="0"/>
                </a:lnTo>
                <a:lnTo>
                  <a:pt x="204977" y="102616"/>
                </a:lnTo>
                <a:lnTo>
                  <a:pt x="153797" y="102616"/>
                </a:lnTo>
                <a:lnTo>
                  <a:pt x="153797" y="158242"/>
                </a:lnTo>
                <a:lnTo>
                  <a:pt x="204977" y="158242"/>
                </a:lnTo>
                <a:lnTo>
                  <a:pt x="102488" y="260858"/>
                </a:lnTo>
                <a:lnTo>
                  <a:pt x="0" y="158242"/>
                </a:lnTo>
                <a:lnTo>
                  <a:pt x="51180" y="158242"/>
                </a:lnTo>
                <a:lnTo>
                  <a:pt x="51180" y="102616"/>
                </a:lnTo>
                <a:lnTo>
                  <a:pt x="0" y="102616"/>
                </a:lnTo>
                <a:close/>
              </a:path>
            </a:pathLst>
          </a:custGeom>
          <a:ln w="22225">
            <a:solidFill>
              <a:srgbClr val="006FC0"/>
            </a:solidFill>
          </a:ln>
        </p:spPr>
        <p:txBody>
          <a:bodyPr wrap="square" lIns="0" tIns="0" rIns="0" bIns="0" rtlCol="0"/>
          <a:lstStyle/>
          <a:p>
            <a:endParaRPr/>
          </a:p>
        </p:txBody>
      </p:sp>
      <p:sp>
        <p:nvSpPr>
          <p:cNvPr id="9" name="object 9"/>
          <p:cNvSpPr/>
          <p:nvPr/>
        </p:nvSpPr>
        <p:spPr>
          <a:xfrm>
            <a:off x="7765160" y="3273806"/>
            <a:ext cx="205104" cy="260985"/>
          </a:xfrm>
          <a:custGeom>
            <a:avLst/>
            <a:gdLst/>
            <a:ahLst/>
            <a:cxnLst/>
            <a:rect l="l" t="t" r="r" b="b"/>
            <a:pathLst>
              <a:path w="205104" h="260985">
                <a:moveTo>
                  <a:pt x="0" y="102489"/>
                </a:moveTo>
                <a:lnTo>
                  <a:pt x="102488" y="0"/>
                </a:lnTo>
                <a:lnTo>
                  <a:pt x="204977" y="102489"/>
                </a:lnTo>
                <a:lnTo>
                  <a:pt x="153797" y="102489"/>
                </a:lnTo>
                <a:lnTo>
                  <a:pt x="153797" y="158242"/>
                </a:lnTo>
                <a:lnTo>
                  <a:pt x="204977" y="158242"/>
                </a:lnTo>
                <a:lnTo>
                  <a:pt x="102488" y="260731"/>
                </a:lnTo>
                <a:lnTo>
                  <a:pt x="0" y="158242"/>
                </a:lnTo>
                <a:lnTo>
                  <a:pt x="51180" y="158242"/>
                </a:lnTo>
                <a:lnTo>
                  <a:pt x="51180" y="102489"/>
                </a:lnTo>
                <a:lnTo>
                  <a:pt x="0" y="102489"/>
                </a:lnTo>
                <a:close/>
              </a:path>
            </a:pathLst>
          </a:custGeom>
          <a:ln w="22224">
            <a:solidFill>
              <a:srgbClr val="006FC0"/>
            </a:solidFill>
          </a:ln>
        </p:spPr>
        <p:txBody>
          <a:bodyPr wrap="square" lIns="0" tIns="0" rIns="0" bIns="0" rtlCol="0"/>
          <a:lstStyle/>
          <a:p>
            <a:endParaRPr/>
          </a:p>
        </p:txBody>
      </p:sp>
      <p:sp>
        <p:nvSpPr>
          <p:cNvPr id="10" name="object 10"/>
          <p:cNvSpPr/>
          <p:nvPr/>
        </p:nvSpPr>
        <p:spPr>
          <a:xfrm>
            <a:off x="7064629" y="2230649"/>
            <a:ext cx="1602579" cy="105461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400800" y="1883982"/>
            <a:ext cx="2895600" cy="400685"/>
          </a:xfrm>
          <a:custGeom>
            <a:avLst/>
            <a:gdLst/>
            <a:ahLst/>
            <a:cxnLst/>
            <a:rect l="l" t="t" r="r" b="b"/>
            <a:pathLst>
              <a:path w="2895600" h="400685">
                <a:moveTo>
                  <a:pt x="0" y="400113"/>
                </a:moveTo>
                <a:lnTo>
                  <a:pt x="2895600" y="400113"/>
                </a:lnTo>
                <a:lnTo>
                  <a:pt x="2895600" y="0"/>
                </a:lnTo>
                <a:lnTo>
                  <a:pt x="0" y="0"/>
                </a:lnTo>
                <a:lnTo>
                  <a:pt x="0" y="400113"/>
                </a:lnTo>
                <a:close/>
              </a:path>
            </a:pathLst>
          </a:custGeom>
          <a:solidFill>
            <a:srgbClr val="FFFFFF"/>
          </a:solidFill>
        </p:spPr>
        <p:txBody>
          <a:bodyPr wrap="square" lIns="0" tIns="0" rIns="0" bIns="0" rtlCol="0"/>
          <a:lstStyle/>
          <a:p>
            <a:endParaRPr/>
          </a:p>
        </p:txBody>
      </p:sp>
      <p:sp>
        <p:nvSpPr>
          <p:cNvPr id="12" name="object 12"/>
          <p:cNvSpPr txBox="1"/>
          <p:nvPr/>
        </p:nvSpPr>
        <p:spPr>
          <a:xfrm>
            <a:off x="6648703" y="1964436"/>
            <a:ext cx="2401570" cy="307777"/>
          </a:xfrm>
          <a:prstGeom prst="rect">
            <a:avLst/>
          </a:prstGeom>
        </p:spPr>
        <p:txBody>
          <a:bodyPr vert="horz" wrap="square" lIns="0" tIns="0" rIns="0" bIns="0" rtlCol="0">
            <a:spAutoFit/>
          </a:bodyPr>
          <a:lstStyle/>
          <a:p>
            <a:pPr marL="12700"/>
            <a:r>
              <a:rPr sz="2000" spc="-25" dirty="0">
                <a:latin typeface="Calibri"/>
                <a:cs typeface="Calibri"/>
              </a:rPr>
              <a:t>F</a:t>
            </a:r>
            <a:r>
              <a:rPr sz="2000" dirty="0">
                <a:latin typeface="Calibri"/>
                <a:cs typeface="Calibri"/>
              </a:rPr>
              <a:t>e</a:t>
            </a:r>
            <a:r>
              <a:rPr sz="2000" spc="-30" dirty="0">
                <a:latin typeface="Calibri"/>
                <a:cs typeface="Calibri"/>
              </a:rPr>
              <a:t>a</a:t>
            </a:r>
            <a:r>
              <a:rPr sz="2000" dirty="0">
                <a:latin typeface="Calibri"/>
                <a:cs typeface="Calibri"/>
              </a:rPr>
              <a:t>tu</a:t>
            </a:r>
            <a:r>
              <a:rPr sz="2000" spc="-25" dirty="0">
                <a:latin typeface="Calibri"/>
                <a:cs typeface="Calibri"/>
              </a:rPr>
              <a:t>r</a:t>
            </a:r>
            <a:r>
              <a:rPr sz="2000" dirty="0">
                <a:latin typeface="Calibri"/>
                <a:cs typeface="Calibri"/>
              </a:rPr>
              <a:t>e </a:t>
            </a:r>
            <a:r>
              <a:rPr sz="2000" spc="-30" dirty="0">
                <a:latin typeface="Calibri"/>
                <a:cs typeface="Calibri"/>
              </a:rPr>
              <a:t>r</a:t>
            </a:r>
            <a:r>
              <a:rPr sz="2000" dirty="0">
                <a:latin typeface="Calibri"/>
                <a:cs typeface="Calibri"/>
              </a:rPr>
              <a:t>ep</a:t>
            </a:r>
            <a:r>
              <a:rPr sz="2000" spc="-30" dirty="0">
                <a:latin typeface="Calibri"/>
                <a:cs typeface="Calibri"/>
              </a:rPr>
              <a:t>r</a:t>
            </a:r>
            <a:r>
              <a:rPr sz="2000" dirty="0">
                <a:latin typeface="Calibri"/>
                <a:cs typeface="Calibri"/>
              </a:rPr>
              <a:t>es</a:t>
            </a:r>
            <a:r>
              <a:rPr sz="2000" spc="-10" dirty="0">
                <a:latin typeface="Calibri"/>
                <a:cs typeface="Calibri"/>
              </a:rPr>
              <a:t>e</a:t>
            </a:r>
            <a:r>
              <a:rPr sz="2000" spc="-25" dirty="0">
                <a:latin typeface="Calibri"/>
                <a:cs typeface="Calibri"/>
              </a:rPr>
              <a:t>nta</a:t>
            </a:r>
            <a:r>
              <a:rPr sz="2000" dirty="0">
                <a:latin typeface="Calibri"/>
                <a:cs typeface="Calibri"/>
              </a:rPr>
              <a:t>tion</a:t>
            </a:r>
            <a:endParaRPr sz="2000">
              <a:latin typeface="Calibri"/>
              <a:cs typeface="Calibri"/>
            </a:endParaRPr>
          </a:p>
        </p:txBody>
      </p:sp>
      <p:sp>
        <p:nvSpPr>
          <p:cNvPr id="13" name="object 13"/>
          <p:cNvSpPr/>
          <p:nvPr/>
        </p:nvSpPr>
        <p:spPr>
          <a:xfrm>
            <a:off x="2637002" y="3166110"/>
            <a:ext cx="2450846" cy="162001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3671823" y="3289680"/>
            <a:ext cx="1219200" cy="1371600"/>
          </a:xfrm>
          <a:custGeom>
            <a:avLst/>
            <a:gdLst/>
            <a:ahLst/>
            <a:cxnLst/>
            <a:rect l="l" t="t" r="r" b="b"/>
            <a:pathLst>
              <a:path w="1219200" h="1371600">
                <a:moveTo>
                  <a:pt x="0" y="1371600"/>
                </a:moveTo>
                <a:lnTo>
                  <a:pt x="1219200" y="1371600"/>
                </a:lnTo>
                <a:lnTo>
                  <a:pt x="1219200" y="0"/>
                </a:lnTo>
                <a:lnTo>
                  <a:pt x="0" y="0"/>
                </a:lnTo>
                <a:lnTo>
                  <a:pt x="0" y="1371600"/>
                </a:lnTo>
                <a:close/>
              </a:path>
            </a:pathLst>
          </a:custGeom>
          <a:ln w="63500">
            <a:solidFill>
              <a:srgbClr val="00AFEF"/>
            </a:solidFill>
          </a:ln>
        </p:spPr>
        <p:txBody>
          <a:bodyPr wrap="square" lIns="0" tIns="0" rIns="0" bIns="0" rtlCol="0"/>
          <a:lstStyle/>
          <a:p>
            <a:endParaRPr/>
          </a:p>
        </p:txBody>
      </p:sp>
      <p:sp>
        <p:nvSpPr>
          <p:cNvPr id="16" name="object 16"/>
          <p:cNvSpPr/>
          <p:nvPr/>
        </p:nvSpPr>
        <p:spPr>
          <a:xfrm>
            <a:off x="5562601" y="3788665"/>
            <a:ext cx="685165" cy="339725"/>
          </a:xfrm>
          <a:custGeom>
            <a:avLst/>
            <a:gdLst/>
            <a:ahLst/>
            <a:cxnLst/>
            <a:rect l="l" t="t" r="r" b="b"/>
            <a:pathLst>
              <a:path w="685164" h="339725">
                <a:moveTo>
                  <a:pt x="515238" y="0"/>
                </a:moveTo>
                <a:lnTo>
                  <a:pt x="515238" y="84836"/>
                </a:lnTo>
                <a:lnTo>
                  <a:pt x="0" y="84836"/>
                </a:lnTo>
                <a:lnTo>
                  <a:pt x="0" y="254508"/>
                </a:lnTo>
                <a:lnTo>
                  <a:pt x="515238" y="254508"/>
                </a:lnTo>
                <a:lnTo>
                  <a:pt x="515238" y="339217"/>
                </a:lnTo>
                <a:lnTo>
                  <a:pt x="684911" y="169672"/>
                </a:lnTo>
                <a:lnTo>
                  <a:pt x="515238" y="0"/>
                </a:lnTo>
                <a:close/>
              </a:path>
            </a:pathLst>
          </a:custGeom>
          <a:solidFill>
            <a:srgbClr val="4F81BC"/>
          </a:solidFill>
        </p:spPr>
        <p:txBody>
          <a:bodyPr wrap="square" lIns="0" tIns="0" rIns="0" bIns="0" rtlCol="0"/>
          <a:lstStyle/>
          <a:p>
            <a:endParaRPr/>
          </a:p>
        </p:txBody>
      </p:sp>
      <p:sp>
        <p:nvSpPr>
          <p:cNvPr id="17" name="object 17"/>
          <p:cNvSpPr/>
          <p:nvPr/>
        </p:nvSpPr>
        <p:spPr>
          <a:xfrm>
            <a:off x="5562601" y="3788665"/>
            <a:ext cx="685165" cy="339725"/>
          </a:xfrm>
          <a:custGeom>
            <a:avLst/>
            <a:gdLst/>
            <a:ahLst/>
            <a:cxnLst/>
            <a:rect l="l" t="t" r="r" b="b"/>
            <a:pathLst>
              <a:path w="685164" h="339725">
                <a:moveTo>
                  <a:pt x="0" y="84836"/>
                </a:moveTo>
                <a:lnTo>
                  <a:pt x="515238" y="84836"/>
                </a:lnTo>
                <a:lnTo>
                  <a:pt x="515238" y="0"/>
                </a:lnTo>
                <a:lnTo>
                  <a:pt x="684911" y="169672"/>
                </a:lnTo>
                <a:lnTo>
                  <a:pt x="515238" y="339217"/>
                </a:lnTo>
                <a:lnTo>
                  <a:pt x="515238" y="254508"/>
                </a:lnTo>
                <a:lnTo>
                  <a:pt x="0" y="254508"/>
                </a:lnTo>
                <a:lnTo>
                  <a:pt x="0" y="84836"/>
                </a:lnTo>
                <a:close/>
              </a:path>
            </a:pathLst>
          </a:custGeom>
          <a:ln w="25399">
            <a:solidFill>
              <a:srgbClr val="385D89"/>
            </a:solidFill>
          </a:ln>
        </p:spPr>
        <p:txBody>
          <a:bodyPr wrap="square" lIns="0" tIns="0" rIns="0" bIns="0" rtlCol="0"/>
          <a:lstStyle/>
          <a:p>
            <a:endParaRPr/>
          </a:p>
        </p:txBody>
      </p:sp>
      <p:sp>
        <p:nvSpPr>
          <p:cNvPr id="18" name="object 18"/>
          <p:cNvSpPr txBox="1"/>
          <p:nvPr/>
        </p:nvSpPr>
        <p:spPr>
          <a:xfrm>
            <a:off x="3325749" y="2783349"/>
            <a:ext cx="1155065" cy="307777"/>
          </a:xfrm>
          <a:prstGeom prst="rect">
            <a:avLst/>
          </a:prstGeom>
        </p:spPr>
        <p:txBody>
          <a:bodyPr vert="horz" wrap="square" lIns="0" tIns="0" rIns="0" bIns="0" rtlCol="0">
            <a:spAutoFit/>
          </a:bodyPr>
          <a:lstStyle/>
          <a:p>
            <a:pPr marL="12700"/>
            <a:r>
              <a:rPr sz="2000" dirty="0">
                <a:latin typeface="Arial"/>
                <a:cs typeface="Arial"/>
              </a:rPr>
              <a:t>Input</a:t>
            </a:r>
            <a:r>
              <a:rPr sz="2000" spc="-25" dirty="0">
                <a:latin typeface="Arial"/>
                <a:cs typeface="Arial"/>
              </a:rPr>
              <a:t> </a:t>
            </a:r>
            <a:r>
              <a:rPr sz="2000" dirty="0">
                <a:latin typeface="Arial"/>
                <a:cs typeface="Arial"/>
              </a:rPr>
              <a:t>data</a:t>
            </a:r>
            <a:endParaRPr sz="2000">
              <a:latin typeface="Arial"/>
              <a:cs typeface="Arial"/>
            </a:endParaRPr>
          </a:p>
        </p:txBody>
      </p:sp>
      <p:sp>
        <p:nvSpPr>
          <p:cNvPr id="19" name="object 19"/>
          <p:cNvSpPr txBox="1"/>
          <p:nvPr/>
        </p:nvSpPr>
        <p:spPr>
          <a:xfrm>
            <a:off x="8985884" y="4708272"/>
            <a:ext cx="897890" cy="615553"/>
          </a:xfrm>
          <a:prstGeom prst="rect">
            <a:avLst/>
          </a:prstGeom>
        </p:spPr>
        <p:txBody>
          <a:bodyPr vert="horz" wrap="square" lIns="0" tIns="0" rIns="0" bIns="0" rtlCol="0">
            <a:spAutoFit/>
          </a:bodyPr>
          <a:lstStyle/>
          <a:p>
            <a:pPr marL="12700" marR="5080"/>
            <a:r>
              <a:rPr sz="2000" dirty="0">
                <a:latin typeface="Calibri"/>
                <a:cs typeface="Calibri"/>
              </a:rPr>
              <a:t>1</a:t>
            </a:r>
            <a:r>
              <a:rPr sz="2000" spc="-25" dirty="0">
                <a:latin typeface="Calibri"/>
                <a:cs typeface="Calibri"/>
              </a:rPr>
              <a:t>s</a:t>
            </a:r>
            <a:r>
              <a:rPr sz="2000" dirty="0">
                <a:latin typeface="Calibri"/>
                <a:cs typeface="Calibri"/>
              </a:rPr>
              <a:t>t l</a:t>
            </a:r>
            <a:r>
              <a:rPr sz="2000" spc="-40" dirty="0">
                <a:latin typeface="Calibri"/>
                <a:cs typeface="Calibri"/>
              </a:rPr>
              <a:t>a</a:t>
            </a:r>
            <a:r>
              <a:rPr sz="2000" spc="-20" dirty="0">
                <a:latin typeface="Calibri"/>
                <a:cs typeface="Calibri"/>
              </a:rPr>
              <a:t>y</a:t>
            </a:r>
            <a:r>
              <a:rPr sz="2000" dirty="0">
                <a:latin typeface="Calibri"/>
                <a:cs typeface="Calibri"/>
              </a:rPr>
              <a:t>er “</a:t>
            </a:r>
            <a:r>
              <a:rPr sz="2000" spc="-20" dirty="0">
                <a:latin typeface="Calibri"/>
                <a:cs typeface="Calibri"/>
              </a:rPr>
              <a:t>E</a:t>
            </a:r>
            <a:r>
              <a:rPr sz="2000" dirty="0">
                <a:latin typeface="Calibri"/>
                <a:cs typeface="Calibri"/>
              </a:rPr>
              <a:t>dge</a:t>
            </a:r>
            <a:r>
              <a:rPr sz="2000" spc="-10" dirty="0">
                <a:latin typeface="Calibri"/>
                <a:cs typeface="Calibri"/>
              </a:rPr>
              <a:t>s</a:t>
            </a:r>
            <a:r>
              <a:rPr sz="2000" dirty="0">
                <a:latin typeface="Calibri"/>
                <a:cs typeface="Calibri"/>
              </a:rPr>
              <a:t>”</a:t>
            </a:r>
            <a:endParaRPr sz="2000">
              <a:latin typeface="Calibri"/>
              <a:cs typeface="Calibri"/>
            </a:endParaRPr>
          </a:p>
        </p:txBody>
      </p:sp>
      <p:sp>
        <p:nvSpPr>
          <p:cNvPr id="20" name="object 20"/>
          <p:cNvSpPr txBox="1"/>
          <p:nvPr/>
        </p:nvSpPr>
        <p:spPr>
          <a:xfrm>
            <a:off x="8985884" y="3771647"/>
            <a:ext cx="1503680" cy="615553"/>
          </a:xfrm>
          <a:prstGeom prst="rect">
            <a:avLst/>
          </a:prstGeom>
        </p:spPr>
        <p:txBody>
          <a:bodyPr vert="horz" wrap="square" lIns="0" tIns="0" rIns="0" bIns="0" rtlCol="0">
            <a:spAutoFit/>
          </a:bodyPr>
          <a:lstStyle/>
          <a:p>
            <a:pPr marL="12700" marR="5080"/>
            <a:r>
              <a:rPr sz="2000" dirty="0">
                <a:latin typeface="Calibri"/>
                <a:cs typeface="Calibri"/>
              </a:rPr>
              <a:t>2</a:t>
            </a:r>
            <a:r>
              <a:rPr sz="2000" spc="5" dirty="0">
                <a:latin typeface="Calibri"/>
                <a:cs typeface="Calibri"/>
              </a:rPr>
              <a:t>n</a:t>
            </a:r>
            <a:r>
              <a:rPr sz="2000" dirty="0">
                <a:latin typeface="Calibri"/>
                <a:cs typeface="Calibri"/>
              </a:rPr>
              <a:t>d</a:t>
            </a:r>
            <a:r>
              <a:rPr sz="2000" spc="-20" dirty="0">
                <a:latin typeface="Calibri"/>
                <a:cs typeface="Calibri"/>
              </a:rPr>
              <a:t> </a:t>
            </a:r>
            <a:r>
              <a:rPr sz="2000" dirty="0">
                <a:latin typeface="Calibri"/>
                <a:cs typeface="Calibri"/>
              </a:rPr>
              <a:t>l</a:t>
            </a:r>
            <a:r>
              <a:rPr sz="2000" spc="-40" dirty="0">
                <a:latin typeface="Calibri"/>
                <a:cs typeface="Calibri"/>
              </a:rPr>
              <a:t>a</a:t>
            </a:r>
            <a:r>
              <a:rPr sz="2000" spc="-20" dirty="0">
                <a:latin typeface="Calibri"/>
                <a:cs typeface="Calibri"/>
              </a:rPr>
              <a:t>y</a:t>
            </a:r>
            <a:r>
              <a:rPr sz="2000" dirty="0">
                <a:latin typeface="Calibri"/>
                <a:cs typeface="Calibri"/>
              </a:rPr>
              <a:t>er </a:t>
            </a:r>
            <a:r>
              <a:rPr sz="2000" spc="-25" dirty="0">
                <a:latin typeface="Calibri"/>
                <a:cs typeface="Calibri"/>
              </a:rPr>
              <a:t>“</a:t>
            </a:r>
            <a:r>
              <a:rPr sz="2000" dirty="0">
                <a:latin typeface="Calibri"/>
                <a:cs typeface="Calibri"/>
              </a:rPr>
              <a:t>O</a:t>
            </a:r>
            <a:r>
              <a:rPr sz="2000" spc="5" dirty="0">
                <a:latin typeface="Calibri"/>
                <a:cs typeface="Calibri"/>
              </a:rPr>
              <a:t>b</a:t>
            </a:r>
            <a:r>
              <a:rPr sz="2000" dirty="0">
                <a:latin typeface="Calibri"/>
                <a:cs typeface="Calibri"/>
              </a:rPr>
              <a:t>ject</a:t>
            </a:r>
            <a:r>
              <a:rPr sz="2000" spc="-20" dirty="0">
                <a:latin typeface="Calibri"/>
                <a:cs typeface="Calibri"/>
              </a:rPr>
              <a:t> </a:t>
            </a:r>
            <a:r>
              <a:rPr sz="2000" dirty="0">
                <a:latin typeface="Calibri"/>
                <a:cs typeface="Calibri"/>
              </a:rPr>
              <a:t>parts”</a:t>
            </a:r>
            <a:endParaRPr sz="2000">
              <a:latin typeface="Calibri"/>
              <a:cs typeface="Calibri"/>
            </a:endParaRPr>
          </a:p>
        </p:txBody>
      </p:sp>
      <p:sp>
        <p:nvSpPr>
          <p:cNvPr id="21" name="object 21"/>
          <p:cNvSpPr txBox="1"/>
          <p:nvPr/>
        </p:nvSpPr>
        <p:spPr>
          <a:xfrm>
            <a:off x="8985884" y="2552065"/>
            <a:ext cx="1018540" cy="615553"/>
          </a:xfrm>
          <a:prstGeom prst="rect">
            <a:avLst/>
          </a:prstGeom>
        </p:spPr>
        <p:txBody>
          <a:bodyPr vert="horz" wrap="square" lIns="0" tIns="0" rIns="0" bIns="0" rtlCol="0">
            <a:spAutoFit/>
          </a:bodyPr>
          <a:lstStyle/>
          <a:p>
            <a:pPr marL="12700" marR="5080"/>
            <a:r>
              <a:rPr sz="2000" dirty="0">
                <a:latin typeface="Calibri"/>
                <a:cs typeface="Calibri"/>
              </a:rPr>
              <a:t>3</a:t>
            </a:r>
            <a:r>
              <a:rPr sz="2000" spc="-25" dirty="0">
                <a:latin typeface="Calibri"/>
                <a:cs typeface="Calibri"/>
              </a:rPr>
              <a:t>r</a:t>
            </a:r>
            <a:r>
              <a:rPr sz="2000" dirty="0">
                <a:latin typeface="Calibri"/>
                <a:cs typeface="Calibri"/>
              </a:rPr>
              <a:t>d</a:t>
            </a:r>
            <a:r>
              <a:rPr sz="2000" spc="-20" dirty="0">
                <a:latin typeface="Calibri"/>
                <a:cs typeface="Calibri"/>
              </a:rPr>
              <a:t> </a:t>
            </a:r>
            <a:r>
              <a:rPr sz="2000" dirty="0">
                <a:latin typeface="Calibri"/>
                <a:cs typeface="Calibri"/>
              </a:rPr>
              <a:t>l</a:t>
            </a:r>
            <a:r>
              <a:rPr sz="2000" spc="-40" dirty="0">
                <a:latin typeface="Calibri"/>
                <a:cs typeface="Calibri"/>
              </a:rPr>
              <a:t>a</a:t>
            </a:r>
            <a:r>
              <a:rPr sz="2000" spc="-20" dirty="0">
                <a:latin typeface="Calibri"/>
                <a:cs typeface="Calibri"/>
              </a:rPr>
              <a:t>y</a:t>
            </a:r>
            <a:r>
              <a:rPr sz="2000" dirty="0">
                <a:latin typeface="Calibri"/>
                <a:cs typeface="Calibri"/>
              </a:rPr>
              <a:t>er </a:t>
            </a:r>
            <a:r>
              <a:rPr sz="2000" spc="-25" dirty="0">
                <a:latin typeface="Calibri"/>
                <a:cs typeface="Calibri"/>
              </a:rPr>
              <a:t>“</a:t>
            </a:r>
            <a:r>
              <a:rPr sz="2000" dirty="0">
                <a:latin typeface="Calibri"/>
                <a:cs typeface="Calibri"/>
              </a:rPr>
              <a:t>O</a:t>
            </a:r>
            <a:r>
              <a:rPr sz="2000" spc="5" dirty="0">
                <a:latin typeface="Calibri"/>
                <a:cs typeface="Calibri"/>
              </a:rPr>
              <a:t>b</a:t>
            </a:r>
            <a:r>
              <a:rPr sz="2000" dirty="0">
                <a:latin typeface="Calibri"/>
                <a:cs typeface="Calibri"/>
              </a:rPr>
              <a:t>jects”</a:t>
            </a:r>
            <a:endParaRPr sz="2000">
              <a:latin typeface="Calibri"/>
              <a:cs typeface="Calibri"/>
            </a:endParaRPr>
          </a:p>
        </p:txBody>
      </p:sp>
      <p:sp>
        <p:nvSpPr>
          <p:cNvPr id="22" name="object 22"/>
          <p:cNvSpPr/>
          <p:nvPr/>
        </p:nvSpPr>
        <p:spPr>
          <a:xfrm>
            <a:off x="7562850" y="5486400"/>
            <a:ext cx="609600" cy="609600"/>
          </a:xfrm>
          <a:prstGeom prst="rect">
            <a:avLst/>
          </a:prstGeom>
          <a:blipFill>
            <a:blip r:embed="rId7" cstate="print"/>
            <a:stretch>
              <a:fillRect/>
            </a:stretch>
          </a:blipFill>
        </p:spPr>
        <p:txBody>
          <a:bodyPr wrap="square" lIns="0" tIns="0" rIns="0" bIns="0" rtlCol="0"/>
          <a:lstStyle/>
          <a:p>
            <a:endParaRPr/>
          </a:p>
        </p:txBody>
      </p:sp>
      <p:sp>
        <p:nvSpPr>
          <p:cNvPr id="23" name="object 23"/>
          <p:cNvSpPr txBox="1"/>
          <p:nvPr/>
        </p:nvSpPr>
        <p:spPr>
          <a:xfrm>
            <a:off x="8985885" y="5673767"/>
            <a:ext cx="702945" cy="307777"/>
          </a:xfrm>
          <a:prstGeom prst="rect">
            <a:avLst/>
          </a:prstGeom>
        </p:spPr>
        <p:txBody>
          <a:bodyPr vert="horz" wrap="square" lIns="0" tIns="0" rIns="0" bIns="0" rtlCol="0">
            <a:spAutoFit/>
          </a:bodyPr>
          <a:lstStyle/>
          <a:p>
            <a:pPr marL="12700"/>
            <a:r>
              <a:rPr sz="2000" dirty="0">
                <a:latin typeface="Arial"/>
                <a:cs typeface="Arial"/>
              </a:rPr>
              <a:t>Pi</a:t>
            </a:r>
            <a:r>
              <a:rPr sz="2000" spc="-15" dirty="0">
                <a:latin typeface="Arial"/>
                <a:cs typeface="Arial"/>
              </a:rPr>
              <a:t>x</a:t>
            </a:r>
            <a:r>
              <a:rPr sz="2000" dirty="0">
                <a:latin typeface="Arial"/>
                <a:cs typeface="Arial"/>
              </a:rPr>
              <a:t>els</a:t>
            </a:r>
            <a:endParaRPr sz="2000">
              <a:latin typeface="Arial"/>
              <a:cs typeface="Arial"/>
            </a:endParaRPr>
          </a:p>
        </p:txBody>
      </p:sp>
      <p:sp>
        <p:nvSpPr>
          <p:cNvPr id="24" name="object 24"/>
          <p:cNvSpPr/>
          <p:nvPr/>
        </p:nvSpPr>
        <p:spPr>
          <a:xfrm>
            <a:off x="7765160" y="5235829"/>
            <a:ext cx="205104" cy="260985"/>
          </a:xfrm>
          <a:custGeom>
            <a:avLst/>
            <a:gdLst/>
            <a:ahLst/>
            <a:cxnLst/>
            <a:rect l="l" t="t" r="r" b="b"/>
            <a:pathLst>
              <a:path w="205104" h="260985">
                <a:moveTo>
                  <a:pt x="0" y="102489"/>
                </a:moveTo>
                <a:lnTo>
                  <a:pt x="102488" y="0"/>
                </a:lnTo>
                <a:lnTo>
                  <a:pt x="204977" y="102489"/>
                </a:lnTo>
                <a:lnTo>
                  <a:pt x="153797" y="102489"/>
                </a:lnTo>
                <a:lnTo>
                  <a:pt x="153797" y="158242"/>
                </a:lnTo>
                <a:lnTo>
                  <a:pt x="204977" y="158242"/>
                </a:lnTo>
                <a:lnTo>
                  <a:pt x="102488" y="260731"/>
                </a:lnTo>
                <a:lnTo>
                  <a:pt x="0" y="158242"/>
                </a:lnTo>
                <a:lnTo>
                  <a:pt x="51180" y="158242"/>
                </a:lnTo>
                <a:lnTo>
                  <a:pt x="51180" y="102489"/>
                </a:lnTo>
                <a:lnTo>
                  <a:pt x="0" y="102489"/>
                </a:lnTo>
                <a:close/>
              </a:path>
            </a:pathLst>
          </a:custGeom>
          <a:ln w="22225">
            <a:solidFill>
              <a:srgbClr val="006FC0"/>
            </a:solidFill>
          </a:ln>
        </p:spPr>
        <p:txBody>
          <a:bodyPr wrap="square" lIns="0" tIns="0" rIns="0" bIns="0" rtlCol="0"/>
          <a:lstStyle/>
          <a:p>
            <a:endParaRPr/>
          </a:p>
        </p:txBody>
      </p:sp>
      <p:sp>
        <p:nvSpPr>
          <p:cNvPr id="25" name="object 25"/>
          <p:cNvSpPr txBox="1"/>
          <p:nvPr/>
        </p:nvSpPr>
        <p:spPr>
          <a:xfrm>
            <a:off x="2695752" y="5225432"/>
            <a:ext cx="2513330" cy="615553"/>
          </a:xfrm>
          <a:prstGeom prst="rect">
            <a:avLst/>
          </a:prstGeom>
        </p:spPr>
        <p:txBody>
          <a:bodyPr vert="horz" wrap="square" lIns="0" tIns="0" rIns="0" bIns="0" rtlCol="0">
            <a:spAutoFit/>
          </a:bodyPr>
          <a:lstStyle/>
          <a:p>
            <a:pPr marL="12700" marR="5080"/>
            <a:r>
              <a:rPr sz="2000" dirty="0">
                <a:latin typeface="Arial"/>
                <a:cs typeface="Arial"/>
              </a:rPr>
              <a:t>Lee</a:t>
            </a:r>
            <a:r>
              <a:rPr sz="2000" spc="-15" dirty="0">
                <a:latin typeface="Arial"/>
                <a:cs typeface="Arial"/>
              </a:rPr>
              <a:t> </a:t>
            </a:r>
            <a:r>
              <a:rPr sz="2000" dirty="0">
                <a:latin typeface="Arial"/>
                <a:cs typeface="Arial"/>
              </a:rPr>
              <a:t>et</a:t>
            </a:r>
            <a:r>
              <a:rPr sz="2000" spc="-20" dirty="0">
                <a:latin typeface="Arial"/>
                <a:cs typeface="Arial"/>
              </a:rPr>
              <a:t> </a:t>
            </a:r>
            <a:r>
              <a:rPr sz="2000" dirty="0">
                <a:latin typeface="Arial"/>
                <a:cs typeface="Arial"/>
              </a:rPr>
              <a:t>al.,</a:t>
            </a:r>
            <a:r>
              <a:rPr sz="2000" spc="-10" dirty="0">
                <a:latin typeface="Arial"/>
                <a:cs typeface="Arial"/>
              </a:rPr>
              <a:t> I</a:t>
            </a:r>
            <a:r>
              <a:rPr sz="2000" dirty="0">
                <a:latin typeface="Arial"/>
                <a:cs typeface="Arial"/>
              </a:rPr>
              <a:t>CML</a:t>
            </a:r>
            <a:r>
              <a:rPr sz="2000" spc="-85" dirty="0">
                <a:latin typeface="Arial"/>
                <a:cs typeface="Arial"/>
              </a:rPr>
              <a:t> </a:t>
            </a:r>
            <a:r>
              <a:rPr sz="2000" dirty="0">
                <a:latin typeface="Arial"/>
                <a:cs typeface="Arial"/>
              </a:rPr>
              <a:t>200</a:t>
            </a:r>
            <a:r>
              <a:rPr sz="2000" spc="5" dirty="0">
                <a:latin typeface="Arial"/>
                <a:cs typeface="Arial"/>
              </a:rPr>
              <a:t>9</a:t>
            </a:r>
            <a:r>
              <a:rPr sz="2000" dirty="0">
                <a:latin typeface="Arial"/>
                <a:cs typeface="Arial"/>
              </a:rPr>
              <a:t>; CACM</a:t>
            </a:r>
            <a:r>
              <a:rPr sz="2000" spc="-15" dirty="0">
                <a:latin typeface="Arial"/>
                <a:cs typeface="Arial"/>
              </a:rPr>
              <a:t> </a:t>
            </a:r>
            <a:r>
              <a:rPr sz="2000" dirty="0">
                <a:latin typeface="Arial"/>
                <a:cs typeface="Arial"/>
              </a:rPr>
              <a:t>20</a:t>
            </a:r>
            <a:r>
              <a:rPr sz="2000" spc="-140" dirty="0">
                <a:latin typeface="Arial"/>
                <a:cs typeface="Arial"/>
              </a:rPr>
              <a:t>1</a:t>
            </a:r>
            <a:r>
              <a:rPr sz="2000" dirty="0">
                <a:latin typeface="Arial"/>
                <a:cs typeface="Arial"/>
              </a:rPr>
              <a:t>1</a:t>
            </a:r>
            <a:endParaRPr sz="2000">
              <a:latin typeface="Arial"/>
              <a:cs typeface="Arial"/>
            </a:endParaRPr>
          </a:p>
        </p:txBody>
      </p:sp>
      <p:graphicFrame>
        <p:nvGraphicFramePr>
          <p:cNvPr id="14" name="object 14"/>
          <p:cNvGraphicFramePr>
            <a:graphicFrameLocks noGrp="1"/>
          </p:cNvGraphicFramePr>
          <p:nvPr/>
        </p:nvGraphicFramePr>
        <p:xfrm>
          <a:off x="3792473" y="3715130"/>
          <a:ext cx="838200" cy="990600"/>
        </p:xfrm>
        <a:graphic>
          <a:graphicData uri="http://schemas.openxmlformats.org/drawingml/2006/table">
            <a:tbl>
              <a:tblPr firstRow="1" bandRow="1">
                <a:tableStyleId>{2D5ABB26-0587-4C30-8999-92F81FD0307C}</a:tableStyleId>
              </a:tblPr>
              <a:tblGrid>
                <a:gridCol w="152400">
                  <a:extLst>
                    <a:ext uri="{9D8B030D-6E8A-4147-A177-3AD203B41FA5}">
                      <a16:colId xmlns:a16="http://schemas.microsoft.com/office/drawing/2014/main" val="20000"/>
                    </a:ext>
                  </a:extLst>
                </a:gridCol>
                <a:gridCol w="228600">
                  <a:extLst>
                    <a:ext uri="{9D8B030D-6E8A-4147-A177-3AD203B41FA5}">
                      <a16:colId xmlns:a16="http://schemas.microsoft.com/office/drawing/2014/main" val="20001"/>
                    </a:ext>
                  </a:extLst>
                </a:gridCol>
                <a:gridCol w="762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gridCol w="152400">
                  <a:extLst>
                    <a:ext uri="{9D8B030D-6E8A-4147-A177-3AD203B41FA5}">
                      <a16:colId xmlns:a16="http://schemas.microsoft.com/office/drawing/2014/main" val="20004"/>
                    </a:ext>
                  </a:extLst>
                </a:gridCol>
              </a:tblGrid>
              <a:tr h="304800">
                <a:tc gridSpan="2">
                  <a:txBody>
                    <a:bodyPr/>
                    <a:lstStyle/>
                    <a:p>
                      <a:endParaRPr sz="2000">
                        <a:latin typeface="Calibri"/>
                        <a:cs typeface="Calibri"/>
                      </a:endParaRPr>
                    </a:p>
                  </a:txBody>
                  <a:tcPr marL="0" marR="0" marT="0" marB="0">
                    <a:lnL w="63500">
                      <a:solidFill>
                        <a:srgbClr val="FFFF00"/>
                      </a:solidFill>
                      <a:prstDash val="solid"/>
                    </a:lnL>
                    <a:lnR w="63500">
                      <a:solidFill>
                        <a:srgbClr val="92D050"/>
                      </a:solidFill>
                      <a:prstDash val="solid"/>
                    </a:lnR>
                    <a:lnT w="63500">
                      <a:solidFill>
                        <a:srgbClr val="FFFF00"/>
                      </a:solidFill>
                      <a:prstDash val="solid"/>
                    </a:lnT>
                  </a:tcPr>
                </a:tc>
                <a:tc hMerge="1">
                  <a:txBody>
                    <a:bodyPr/>
                    <a:lstStyle/>
                    <a:p>
                      <a:endParaRPr/>
                    </a:p>
                  </a:txBody>
                  <a:tcPr marL="0" marR="0" marT="0" marB="0"/>
                </a:tc>
                <a:tc>
                  <a:txBody>
                    <a:bodyPr/>
                    <a:lstStyle/>
                    <a:p>
                      <a:endParaRPr sz="2000">
                        <a:latin typeface="Calibri"/>
                        <a:cs typeface="Calibri"/>
                      </a:endParaRPr>
                    </a:p>
                  </a:txBody>
                  <a:tcPr marL="0" marR="0" marT="0" marB="0">
                    <a:lnL w="63500">
                      <a:solidFill>
                        <a:srgbClr val="92D050"/>
                      </a:solidFill>
                      <a:prstDash val="solid"/>
                    </a:lnL>
                    <a:lnR w="63500">
                      <a:solidFill>
                        <a:srgbClr val="FFFF00"/>
                      </a:solidFill>
                      <a:prstDash val="solid"/>
                    </a:lnR>
                    <a:lnT w="63500">
                      <a:solidFill>
                        <a:srgbClr val="92D050"/>
                      </a:solidFill>
                      <a:prstDash val="solid"/>
                    </a:lnT>
                    <a:lnB w="63500">
                      <a:solidFill>
                        <a:srgbClr val="FF0000"/>
                      </a:solidFill>
                      <a:prstDash val="solid"/>
                    </a:lnB>
                  </a:tcPr>
                </a:tc>
                <a:tc gridSpan="2">
                  <a:txBody>
                    <a:bodyPr/>
                    <a:lstStyle/>
                    <a:p>
                      <a:endParaRPr sz="2000">
                        <a:latin typeface="Calibri"/>
                        <a:cs typeface="Calibri"/>
                      </a:endParaRPr>
                    </a:p>
                  </a:txBody>
                  <a:tcPr marL="0" marR="0" marT="0" marB="0">
                    <a:lnL w="63500">
                      <a:solidFill>
                        <a:srgbClr val="FFFF00"/>
                      </a:solidFill>
                      <a:prstDash val="solid"/>
                    </a:lnL>
                    <a:lnR w="63500">
                      <a:solidFill>
                        <a:srgbClr val="92D050"/>
                      </a:solidFill>
                      <a:prstDash val="solid"/>
                    </a:lnR>
                    <a:lnT w="63500">
                      <a:solidFill>
                        <a:srgbClr val="92D050"/>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76200">
                <a:tc>
                  <a:txBody>
                    <a:bodyPr/>
                    <a:lstStyle/>
                    <a:p>
                      <a:endParaRPr sz="2000">
                        <a:latin typeface="Calibri"/>
                        <a:cs typeface="Calibri"/>
                      </a:endParaRPr>
                    </a:p>
                  </a:txBody>
                  <a:tcPr marL="0" marR="0" marT="0" marB="0">
                    <a:lnL w="63500">
                      <a:solidFill>
                        <a:srgbClr val="FFFF00"/>
                      </a:solidFill>
                      <a:prstDash val="solid"/>
                    </a:lnL>
                    <a:lnR w="63500">
                      <a:solidFill>
                        <a:srgbClr val="FF0000"/>
                      </a:solidFill>
                      <a:prstDash val="solid"/>
                    </a:lnR>
                    <a:lnB w="63500">
                      <a:solidFill>
                        <a:srgbClr val="FFFF00"/>
                      </a:solidFill>
                      <a:prstDash val="solid"/>
                    </a:lnB>
                  </a:tcPr>
                </a:tc>
                <a:tc>
                  <a:txBody>
                    <a:bodyPr/>
                    <a:lstStyle/>
                    <a:p>
                      <a:endParaRPr sz="2000">
                        <a:latin typeface="Calibri"/>
                        <a:cs typeface="Calibri"/>
                      </a:endParaRPr>
                    </a:p>
                  </a:txBody>
                  <a:tcPr marL="0" marR="0" marT="0" marB="0">
                    <a:lnL w="63500">
                      <a:solidFill>
                        <a:srgbClr val="FF0000"/>
                      </a:solidFill>
                      <a:prstDash val="solid"/>
                    </a:lnL>
                    <a:lnR w="63500">
                      <a:solidFill>
                        <a:srgbClr val="92D050"/>
                      </a:solidFill>
                      <a:prstDash val="solid"/>
                    </a:lnR>
                    <a:lnT w="63500">
                      <a:solidFill>
                        <a:srgbClr val="FF0000"/>
                      </a:solidFill>
                      <a:prstDash val="solid"/>
                    </a:lnT>
                    <a:lnB w="63500">
                      <a:solidFill>
                        <a:srgbClr val="FFFF00"/>
                      </a:solidFill>
                      <a:prstDash val="solid"/>
                    </a:lnB>
                  </a:tcPr>
                </a:tc>
                <a:tc>
                  <a:txBody>
                    <a:bodyPr/>
                    <a:lstStyle/>
                    <a:p>
                      <a:endParaRPr sz="2000">
                        <a:latin typeface="Calibri"/>
                        <a:cs typeface="Calibri"/>
                      </a:endParaRPr>
                    </a:p>
                  </a:txBody>
                  <a:tcPr marL="0" marR="0" marT="0" marB="0">
                    <a:lnL w="63500">
                      <a:solidFill>
                        <a:srgbClr val="92D050"/>
                      </a:solidFill>
                      <a:prstDash val="solid"/>
                    </a:lnL>
                    <a:lnR w="63500">
                      <a:solidFill>
                        <a:srgbClr val="FFFF00"/>
                      </a:solidFill>
                      <a:prstDash val="solid"/>
                    </a:lnR>
                    <a:lnT w="63500">
                      <a:solidFill>
                        <a:srgbClr val="FF0000"/>
                      </a:solidFill>
                      <a:prstDash val="solid"/>
                    </a:lnT>
                    <a:lnB w="63500">
                      <a:solidFill>
                        <a:srgbClr val="92D050"/>
                      </a:solidFill>
                      <a:prstDash val="solid"/>
                    </a:lnB>
                  </a:tcPr>
                </a:tc>
                <a:tc>
                  <a:txBody>
                    <a:bodyPr/>
                    <a:lstStyle/>
                    <a:p>
                      <a:endParaRPr sz="2000">
                        <a:latin typeface="Calibri"/>
                        <a:cs typeface="Calibri"/>
                      </a:endParaRPr>
                    </a:p>
                  </a:txBody>
                  <a:tcPr marL="0" marR="0" marT="0" marB="0">
                    <a:lnL w="63500">
                      <a:solidFill>
                        <a:srgbClr val="FFFF00"/>
                      </a:solidFill>
                      <a:prstDash val="solid"/>
                    </a:lnL>
                    <a:lnR w="63500">
                      <a:solidFill>
                        <a:srgbClr val="FF0000"/>
                      </a:solidFill>
                      <a:prstDash val="solid"/>
                    </a:lnR>
                    <a:lnB w="63500">
                      <a:solidFill>
                        <a:srgbClr val="92D050"/>
                      </a:solidFill>
                      <a:prstDash val="solid"/>
                    </a:lnB>
                  </a:tcPr>
                </a:tc>
                <a:tc>
                  <a:txBody>
                    <a:bodyPr/>
                    <a:lstStyle/>
                    <a:p>
                      <a:endParaRPr sz="2000">
                        <a:latin typeface="Calibri"/>
                        <a:cs typeface="Calibri"/>
                      </a:endParaRPr>
                    </a:p>
                  </a:txBody>
                  <a:tcPr marL="0" marR="0" marT="0" marB="0">
                    <a:lnL w="63500">
                      <a:solidFill>
                        <a:srgbClr val="FF0000"/>
                      </a:solidFill>
                      <a:prstDash val="solid"/>
                    </a:lnL>
                    <a:lnR w="63500">
                      <a:solidFill>
                        <a:srgbClr val="92D050"/>
                      </a:solidFill>
                      <a:prstDash val="solid"/>
                    </a:lnR>
                    <a:lnB w="63500">
                      <a:solidFill>
                        <a:srgbClr val="92D050"/>
                      </a:solidFill>
                      <a:prstDash val="solid"/>
                    </a:lnB>
                  </a:tcPr>
                </a:tc>
                <a:extLst>
                  <a:ext uri="{0D108BD9-81ED-4DB2-BD59-A6C34878D82A}">
                    <a16:rowId xmlns:a16="http://schemas.microsoft.com/office/drawing/2014/main" val="10001"/>
                  </a:ext>
                </a:extLst>
              </a:tr>
              <a:tr h="381000">
                <a:tc>
                  <a:txBody>
                    <a:bodyPr/>
                    <a:lstStyle/>
                    <a:p>
                      <a:endParaRPr sz="2000">
                        <a:latin typeface="Calibri"/>
                        <a:cs typeface="Calibri"/>
                      </a:endParaRPr>
                    </a:p>
                  </a:txBody>
                  <a:tcPr marL="0" marR="0" marT="0" marB="0">
                    <a:lnR w="63500">
                      <a:solidFill>
                        <a:srgbClr val="FF0000"/>
                      </a:solidFill>
                      <a:prstDash val="solid"/>
                    </a:lnR>
                    <a:lnT w="63500">
                      <a:solidFill>
                        <a:srgbClr val="FFFF00"/>
                      </a:solidFill>
                      <a:prstDash val="solid"/>
                    </a:lnT>
                  </a:tcPr>
                </a:tc>
                <a:tc gridSpan="3">
                  <a:txBody>
                    <a:bodyPr/>
                    <a:lstStyle/>
                    <a:p>
                      <a:endParaRPr sz="2000">
                        <a:latin typeface="Calibri"/>
                        <a:cs typeface="Calibri"/>
                      </a:endParaRPr>
                    </a:p>
                  </a:txBody>
                  <a:tcPr marL="0" marR="0" marT="0" marB="0">
                    <a:lnL w="63500">
                      <a:solidFill>
                        <a:srgbClr val="FF0000"/>
                      </a:solidFill>
                      <a:prstDash val="solid"/>
                    </a:lnL>
                    <a:lnR w="63500">
                      <a:solidFill>
                        <a:srgbClr val="FF0000"/>
                      </a:solidFill>
                      <a:prstDash val="solid"/>
                    </a:lnR>
                    <a:lnT w="63500" cap="flat" cmpd="sng" algn="ctr">
                      <a:solidFill>
                        <a:srgbClr val="FFFF00"/>
                      </a:solidFill>
                      <a:prstDash val="solid"/>
                      <a:round/>
                      <a:headEnd type="none" w="med" len="med"/>
                      <a:tailEnd type="none" w="med" len="med"/>
                    </a:lnT>
                    <a:lnB w="63500">
                      <a:solidFill>
                        <a:srgbClr val="FF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endParaRPr sz="2000">
                        <a:latin typeface="Calibri"/>
                        <a:cs typeface="Calibri"/>
                      </a:endParaRPr>
                    </a:p>
                  </a:txBody>
                  <a:tcPr marL="0" marR="0" marT="0" marB="0">
                    <a:lnL w="63500">
                      <a:solidFill>
                        <a:srgbClr val="FF0000"/>
                      </a:solidFill>
                      <a:prstDash val="solid"/>
                    </a:lnL>
                    <a:lnT w="63500">
                      <a:solidFill>
                        <a:srgbClr val="92D050"/>
                      </a:solidFill>
                      <a:prstDash val="solid"/>
                    </a:lnT>
                  </a:tcPr>
                </a:tc>
                <a:extLst>
                  <a:ext uri="{0D108BD9-81ED-4DB2-BD59-A6C34878D82A}">
                    <a16:rowId xmlns:a16="http://schemas.microsoft.com/office/drawing/2014/main" val="1000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3100" y="218261"/>
            <a:ext cx="8229600" cy="896600"/>
          </a:xfrm>
          <a:prstGeom prst="rect">
            <a:avLst/>
          </a:prstGeom>
        </p:spPr>
        <p:txBody>
          <a:bodyPr vert="horz" wrap="square" lIns="0" tIns="217369" rIns="0" bIns="0" rtlCol="0" anchor="ctr">
            <a:spAutoFit/>
          </a:bodyPr>
          <a:lstStyle/>
          <a:p>
            <a:pPr marL="779780" algn="ctr">
              <a:lnSpc>
                <a:spcPct val="100000"/>
              </a:lnSpc>
            </a:pPr>
            <a:r>
              <a:rPr dirty="0">
                <a:latin typeface="Calibri"/>
                <a:cs typeface="Calibri"/>
              </a:rPr>
              <a:t>App</a:t>
            </a:r>
            <a:r>
              <a:rPr spc="-80" dirty="0">
                <a:latin typeface="Calibri"/>
                <a:cs typeface="Calibri"/>
              </a:rPr>
              <a:t>r</a:t>
            </a:r>
            <a:r>
              <a:rPr spc="-5" dirty="0">
                <a:latin typeface="Calibri"/>
                <a:cs typeface="Calibri"/>
              </a:rPr>
              <a:t>oach</a:t>
            </a:r>
            <a:r>
              <a:rPr spc="10" dirty="0">
                <a:latin typeface="Calibri"/>
                <a:cs typeface="Calibri"/>
              </a:rPr>
              <a:t>e</a:t>
            </a:r>
            <a:r>
              <a:rPr dirty="0">
                <a:latin typeface="Calibri"/>
                <a:cs typeface="Calibri"/>
              </a:rPr>
              <a:t>s </a:t>
            </a:r>
            <a:r>
              <a:rPr spc="-55" dirty="0">
                <a:latin typeface="Calibri"/>
                <a:cs typeface="Calibri"/>
              </a:rPr>
              <a:t>t</a:t>
            </a:r>
            <a:r>
              <a:rPr dirty="0">
                <a:latin typeface="Calibri"/>
                <a:cs typeface="Calibri"/>
              </a:rPr>
              <a:t>o</a:t>
            </a:r>
            <a:r>
              <a:rPr spc="10" dirty="0">
                <a:latin typeface="Calibri"/>
                <a:cs typeface="Calibri"/>
              </a:rPr>
              <a:t> </a:t>
            </a:r>
            <a:r>
              <a:rPr dirty="0">
                <a:latin typeface="Calibri"/>
                <a:cs typeface="Calibri"/>
              </a:rPr>
              <a:t>learning</a:t>
            </a:r>
          </a:p>
        </p:txBody>
      </p:sp>
      <p:sp>
        <p:nvSpPr>
          <p:cNvPr id="3" name="object 3"/>
          <p:cNvSpPr txBox="1"/>
          <p:nvPr/>
        </p:nvSpPr>
        <p:spPr>
          <a:xfrm>
            <a:off x="2059940" y="1419740"/>
            <a:ext cx="7995920" cy="5162952"/>
          </a:xfrm>
          <a:prstGeom prst="rect">
            <a:avLst/>
          </a:prstGeom>
        </p:spPr>
        <p:txBody>
          <a:bodyPr vert="horz" wrap="square" lIns="0" tIns="0" rIns="0" bIns="0" rtlCol="0">
            <a:spAutoFit/>
          </a:bodyPr>
          <a:lstStyle/>
          <a:p>
            <a:pPr marL="355600" indent="-342900">
              <a:buFont typeface="Arial"/>
              <a:buChar char="•"/>
              <a:tabLst>
                <a:tab pos="355600" algn="l"/>
              </a:tabLst>
            </a:pPr>
            <a:r>
              <a:rPr sz="3000" spc="-5" dirty="0">
                <a:latin typeface="Calibri"/>
                <a:cs typeface="Calibri"/>
              </a:rPr>
              <a:t>Sup</a:t>
            </a:r>
            <a:r>
              <a:rPr sz="3000" spc="-10" dirty="0">
                <a:latin typeface="Calibri"/>
                <a:cs typeface="Calibri"/>
              </a:rPr>
              <a:t>e</a:t>
            </a:r>
            <a:r>
              <a:rPr sz="3000" dirty="0">
                <a:latin typeface="Calibri"/>
                <a:cs typeface="Calibri"/>
              </a:rPr>
              <a:t>rvised</a:t>
            </a:r>
            <a:r>
              <a:rPr sz="3000" spc="-15" dirty="0">
                <a:latin typeface="Calibri"/>
                <a:cs typeface="Calibri"/>
              </a:rPr>
              <a:t> </a:t>
            </a:r>
            <a:r>
              <a:rPr sz="3000" spc="-5" dirty="0">
                <a:latin typeface="Calibri"/>
                <a:cs typeface="Calibri"/>
              </a:rPr>
              <a:t>Learnin</a:t>
            </a:r>
            <a:r>
              <a:rPr sz="3000" spc="-15" dirty="0">
                <a:latin typeface="Calibri"/>
                <a:cs typeface="Calibri"/>
              </a:rPr>
              <a:t>g</a:t>
            </a:r>
            <a:endParaRPr sz="3000" dirty="0">
              <a:latin typeface="Calibri"/>
              <a:cs typeface="Calibri"/>
            </a:endParaRPr>
          </a:p>
          <a:p>
            <a:pPr marL="756285" lvl="1" indent="-286385">
              <a:lnSpc>
                <a:spcPts val="2965"/>
              </a:lnSpc>
              <a:spcBef>
                <a:spcPts val="340"/>
              </a:spcBef>
              <a:buFont typeface="Arial"/>
              <a:buChar char="–"/>
              <a:tabLst>
                <a:tab pos="756920" algn="l"/>
              </a:tabLst>
            </a:pPr>
            <a:r>
              <a:rPr sz="2600" u="heavy" spc="-5" dirty="0">
                <a:latin typeface="Calibri"/>
                <a:cs typeface="Calibri"/>
              </a:rPr>
              <a:t>End</a:t>
            </a:r>
            <a:r>
              <a:rPr sz="2600" u="heavy" spc="-10" dirty="0">
                <a:latin typeface="Calibri"/>
                <a:cs typeface="Calibri"/>
              </a:rPr>
              <a:t>-</a:t>
            </a:r>
            <a:r>
              <a:rPr sz="2600" u="heavy" spc="-25" dirty="0">
                <a:latin typeface="Calibri"/>
                <a:cs typeface="Calibri"/>
              </a:rPr>
              <a:t>t</a:t>
            </a:r>
            <a:r>
              <a:rPr sz="2600" u="heavy" spc="-10" dirty="0">
                <a:latin typeface="Calibri"/>
                <a:cs typeface="Calibri"/>
              </a:rPr>
              <a:t>o-</a:t>
            </a:r>
            <a:r>
              <a:rPr sz="2600" u="heavy" dirty="0">
                <a:latin typeface="Calibri"/>
                <a:cs typeface="Calibri"/>
              </a:rPr>
              <a:t>end</a:t>
            </a:r>
            <a:r>
              <a:rPr sz="2600" u="heavy" spc="-25" dirty="0">
                <a:latin typeface="Calibri"/>
                <a:cs typeface="Calibri"/>
              </a:rPr>
              <a:t> </a:t>
            </a:r>
            <a:r>
              <a:rPr sz="2600" u="heavy" dirty="0">
                <a:latin typeface="Calibri"/>
                <a:cs typeface="Calibri"/>
              </a:rPr>
              <a:t>learning</a:t>
            </a:r>
            <a:r>
              <a:rPr sz="2600" spc="-20" dirty="0">
                <a:latin typeface="Calibri"/>
                <a:cs typeface="Calibri"/>
              </a:rPr>
              <a:t> </a:t>
            </a:r>
            <a:r>
              <a:rPr sz="2600" spc="-5" dirty="0">
                <a:latin typeface="Calibri"/>
                <a:cs typeface="Calibri"/>
              </a:rPr>
              <a:t>o</a:t>
            </a:r>
            <a:r>
              <a:rPr sz="2600" dirty="0">
                <a:latin typeface="Calibri"/>
                <a:cs typeface="Calibri"/>
              </a:rPr>
              <a:t>f</a:t>
            </a:r>
            <a:r>
              <a:rPr sz="2600" spc="-10" dirty="0">
                <a:latin typeface="Calibri"/>
                <a:cs typeface="Calibri"/>
              </a:rPr>
              <a:t> </a:t>
            </a:r>
            <a:r>
              <a:rPr sz="2600" spc="-5" dirty="0">
                <a:latin typeface="Calibri"/>
                <a:cs typeface="Calibri"/>
              </a:rPr>
              <a:t>dee</a:t>
            </a:r>
            <a:r>
              <a:rPr sz="2600" dirty="0">
                <a:latin typeface="Calibri"/>
                <a:cs typeface="Calibri"/>
              </a:rPr>
              <a:t>p</a:t>
            </a:r>
            <a:r>
              <a:rPr sz="2600" spc="-25" dirty="0">
                <a:latin typeface="Calibri"/>
                <a:cs typeface="Calibri"/>
              </a:rPr>
              <a:t> </a:t>
            </a:r>
            <a:r>
              <a:rPr sz="2600" dirty="0">
                <a:latin typeface="Calibri"/>
                <a:cs typeface="Calibri"/>
              </a:rPr>
              <a:t>a</a:t>
            </a:r>
            <a:r>
              <a:rPr sz="2600" spc="-35" dirty="0">
                <a:latin typeface="Calibri"/>
                <a:cs typeface="Calibri"/>
              </a:rPr>
              <a:t>r</a:t>
            </a:r>
            <a:r>
              <a:rPr sz="2600" dirty="0">
                <a:latin typeface="Calibri"/>
                <a:cs typeface="Calibri"/>
              </a:rPr>
              <a:t>chi</a:t>
            </a:r>
            <a:r>
              <a:rPr sz="2600" spc="-20" dirty="0">
                <a:latin typeface="Calibri"/>
                <a:cs typeface="Calibri"/>
              </a:rPr>
              <a:t>t</a:t>
            </a:r>
            <a:r>
              <a:rPr sz="2600" dirty="0">
                <a:latin typeface="Calibri"/>
                <a:cs typeface="Calibri"/>
              </a:rPr>
              <a:t>ectu</a:t>
            </a:r>
            <a:r>
              <a:rPr sz="2600" spc="-35" dirty="0">
                <a:latin typeface="Calibri"/>
                <a:cs typeface="Calibri"/>
              </a:rPr>
              <a:t>r</a:t>
            </a:r>
            <a:r>
              <a:rPr sz="2600" dirty="0">
                <a:latin typeface="Calibri"/>
                <a:cs typeface="Calibri"/>
              </a:rPr>
              <a:t>es</a:t>
            </a:r>
            <a:r>
              <a:rPr sz="2600" spc="-50" dirty="0">
                <a:latin typeface="Calibri"/>
                <a:cs typeface="Calibri"/>
              </a:rPr>
              <a:t> </a:t>
            </a:r>
            <a:r>
              <a:rPr sz="2600" spc="-5" dirty="0">
                <a:latin typeface="Calibri"/>
                <a:cs typeface="Calibri"/>
              </a:rPr>
              <a:t>(e</a:t>
            </a:r>
            <a:r>
              <a:rPr sz="2600" spc="25" dirty="0">
                <a:latin typeface="Calibri"/>
                <a:cs typeface="Calibri"/>
              </a:rPr>
              <a:t>.</a:t>
            </a:r>
            <a:r>
              <a:rPr sz="2600" dirty="0">
                <a:latin typeface="Calibri"/>
                <a:cs typeface="Calibri"/>
              </a:rPr>
              <a:t>g.,</a:t>
            </a:r>
            <a:r>
              <a:rPr sz="2600" spc="-5" dirty="0">
                <a:latin typeface="Calibri"/>
                <a:cs typeface="Calibri"/>
              </a:rPr>
              <a:t> de</a:t>
            </a:r>
            <a:r>
              <a:rPr sz="2600" spc="-10" dirty="0">
                <a:latin typeface="Calibri"/>
                <a:cs typeface="Calibri"/>
              </a:rPr>
              <a:t>e</a:t>
            </a:r>
            <a:r>
              <a:rPr sz="2600" dirty="0">
                <a:latin typeface="Calibri"/>
                <a:cs typeface="Calibri"/>
              </a:rPr>
              <a:t>p</a:t>
            </a:r>
          </a:p>
          <a:p>
            <a:pPr marL="756285">
              <a:lnSpc>
                <a:spcPts val="2965"/>
              </a:lnSpc>
            </a:pPr>
            <a:r>
              <a:rPr sz="2600" spc="-5" dirty="0">
                <a:latin typeface="Calibri"/>
                <a:cs typeface="Calibri"/>
              </a:rPr>
              <a:t>neu</a:t>
            </a:r>
            <a:r>
              <a:rPr sz="2600" spc="-45" dirty="0">
                <a:latin typeface="Calibri"/>
                <a:cs typeface="Calibri"/>
              </a:rPr>
              <a:t>r</a:t>
            </a:r>
            <a:r>
              <a:rPr sz="2600" dirty="0">
                <a:latin typeface="Calibri"/>
                <a:cs typeface="Calibri"/>
              </a:rPr>
              <a:t>al</a:t>
            </a:r>
            <a:r>
              <a:rPr sz="2600" spc="-25" dirty="0">
                <a:latin typeface="Calibri"/>
                <a:cs typeface="Calibri"/>
              </a:rPr>
              <a:t> </a:t>
            </a:r>
            <a:r>
              <a:rPr sz="2600" spc="-5" dirty="0">
                <a:latin typeface="Calibri"/>
                <a:cs typeface="Calibri"/>
              </a:rPr>
              <a:t>n</a:t>
            </a:r>
            <a:r>
              <a:rPr sz="2600" spc="-15" dirty="0">
                <a:latin typeface="Calibri"/>
                <a:cs typeface="Calibri"/>
              </a:rPr>
              <a:t>e</a:t>
            </a:r>
            <a:r>
              <a:rPr sz="2600" dirty="0">
                <a:latin typeface="Calibri"/>
                <a:cs typeface="Calibri"/>
              </a:rPr>
              <a:t>t</a:t>
            </a:r>
            <a:r>
              <a:rPr sz="2600" spc="-25" dirty="0">
                <a:latin typeface="Calibri"/>
                <a:cs typeface="Calibri"/>
              </a:rPr>
              <a:t>w</a:t>
            </a:r>
            <a:r>
              <a:rPr sz="2600" spc="-5" dirty="0">
                <a:latin typeface="Calibri"/>
                <a:cs typeface="Calibri"/>
              </a:rPr>
              <a:t>or</a:t>
            </a:r>
            <a:r>
              <a:rPr sz="2600" spc="-20" dirty="0">
                <a:latin typeface="Calibri"/>
                <a:cs typeface="Calibri"/>
              </a:rPr>
              <a:t>k</a:t>
            </a:r>
            <a:r>
              <a:rPr sz="2600" spc="-5" dirty="0">
                <a:latin typeface="Calibri"/>
                <a:cs typeface="Calibri"/>
              </a:rPr>
              <a:t>s</a:t>
            </a:r>
            <a:r>
              <a:rPr sz="2600" dirty="0">
                <a:latin typeface="Calibri"/>
                <a:cs typeface="Calibri"/>
              </a:rPr>
              <a:t>)</a:t>
            </a:r>
            <a:r>
              <a:rPr sz="2600" spc="-25" dirty="0">
                <a:latin typeface="Calibri"/>
                <a:cs typeface="Calibri"/>
              </a:rPr>
              <a:t> </a:t>
            </a:r>
            <a:r>
              <a:rPr sz="2600" dirty="0">
                <a:latin typeface="Calibri"/>
                <a:cs typeface="Calibri"/>
              </a:rPr>
              <a:t>with</a:t>
            </a:r>
            <a:r>
              <a:rPr sz="2600" spc="5" dirty="0">
                <a:latin typeface="Calibri"/>
                <a:cs typeface="Calibri"/>
              </a:rPr>
              <a:t> </a:t>
            </a:r>
            <a:r>
              <a:rPr sz="2600" u="heavy" spc="-5" dirty="0">
                <a:latin typeface="Calibri"/>
                <a:cs typeface="Calibri"/>
              </a:rPr>
              <a:t>bac</a:t>
            </a:r>
            <a:r>
              <a:rPr sz="2600" u="heavy" spc="10" dirty="0">
                <a:latin typeface="Calibri"/>
                <a:cs typeface="Calibri"/>
              </a:rPr>
              <a:t>k</a:t>
            </a:r>
            <a:r>
              <a:rPr sz="2600" u="heavy" spc="-10" dirty="0">
                <a:latin typeface="Calibri"/>
                <a:cs typeface="Calibri"/>
              </a:rPr>
              <a:t>-</a:t>
            </a:r>
            <a:r>
              <a:rPr sz="2600" u="heavy" spc="-5" dirty="0">
                <a:latin typeface="Calibri"/>
                <a:cs typeface="Calibri"/>
              </a:rPr>
              <a:t>p</a:t>
            </a:r>
            <a:r>
              <a:rPr sz="2600" u="heavy" spc="-35" dirty="0">
                <a:latin typeface="Calibri"/>
                <a:cs typeface="Calibri"/>
              </a:rPr>
              <a:t>r</a:t>
            </a:r>
            <a:r>
              <a:rPr sz="2600" u="heavy" spc="-5" dirty="0">
                <a:latin typeface="Calibri"/>
                <a:cs typeface="Calibri"/>
              </a:rPr>
              <a:t>opa</a:t>
            </a:r>
            <a:r>
              <a:rPr sz="2600" u="heavy" spc="-55" dirty="0">
                <a:latin typeface="Calibri"/>
                <a:cs typeface="Calibri"/>
              </a:rPr>
              <a:t>g</a:t>
            </a:r>
            <a:r>
              <a:rPr sz="2600" u="heavy" spc="-25" dirty="0">
                <a:latin typeface="Calibri"/>
                <a:cs typeface="Calibri"/>
              </a:rPr>
              <a:t>a</a:t>
            </a:r>
            <a:r>
              <a:rPr sz="2600" u="heavy" dirty="0">
                <a:latin typeface="Calibri"/>
                <a:cs typeface="Calibri"/>
              </a:rPr>
              <a:t>tion</a:t>
            </a:r>
            <a:endParaRPr sz="2600" dirty="0">
              <a:latin typeface="Calibri"/>
              <a:cs typeface="Calibri"/>
            </a:endParaRPr>
          </a:p>
          <a:p>
            <a:pPr marL="756285" lvl="1" indent="-286385">
              <a:spcBef>
                <a:spcPts val="310"/>
              </a:spcBef>
              <a:buFont typeface="Arial"/>
              <a:buChar char="–"/>
              <a:tabLst>
                <a:tab pos="756920" algn="l"/>
              </a:tabLst>
            </a:pPr>
            <a:r>
              <a:rPr sz="2600" spc="-110" dirty="0">
                <a:latin typeface="Calibri"/>
                <a:cs typeface="Calibri"/>
              </a:rPr>
              <a:t>W</a:t>
            </a:r>
            <a:r>
              <a:rPr sz="2600" spc="-5" dirty="0">
                <a:latin typeface="Calibri"/>
                <a:cs typeface="Calibri"/>
              </a:rPr>
              <a:t>or</a:t>
            </a:r>
            <a:r>
              <a:rPr sz="2600" spc="-20" dirty="0">
                <a:latin typeface="Calibri"/>
                <a:cs typeface="Calibri"/>
              </a:rPr>
              <a:t>k</a:t>
            </a:r>
            <a:r>
              <a:rPr sz="2600" dirty="0">
                <a:latin typeface="Calibri"/>
                <a:cs typeface="Calibri"/>
              </a:rPr>
              <a:t>s </a:t>
            </a:r>
            <a:r>
              <a:rPr sz="2600" spc="-25" dirty="0">
                <a:latin typeface="Calibri"/>
                <a:cs typeface="Calibri"/>
              </a:rPr>
              <a:t>w</a:t>
            </a:r>
            <a:r>
              <a:rPr sz="2600" dirty="0">
                <a:latin typeface="Calibri"/>
                <a:cs typeface="Calibri"/>
              </a:rPr>
              <a:t>ell</a:t>
            </a:r>
            <a:r>
              <a:rPr sz="2600" spc="-15" dirty="0">
                <a:latin typeface="Calibri"/>
                <a:cs typeface="Calibri"/>
              </a:rPr>
              <a:t> </a:t>
            </a:r>
            <a:r>
              <a:rPr sz="2600" dirty="0">
                <a:latin typeface="Calibri"/>
                <a:cs typeface="Calibri"/>
              </a:rPr>
              <a:t>when</a:t>
            </a:r>
            <a:r>
              <a:rPr sz="2600" spc="-15" dirty="0">
                <a:latin typeface="Calibri"/>
                <a:cs typeface="Calibri"/>
              </a:rPr>
              <a:t> </a:t>
            </a:r>
            <a:r>
              <a:rPr sz="2600" dirty="0">
                <a:latin typeface="Calibri"/>
                <a:cs typeface="Calibri"/>
              </a:rPr>
              <a:t>the</a:t>
            </a:r>
            <a:r>
              <a:rPr sz="2600" spc="-25" dirty="0">
                <a:latin typeface="Calibri"/>
                <a:cs typeface="Calibri"/>
              </a:rPr>
              <a:t> </a:t>
            </a:r>
            <a:r>
              <a:rPr sz="2600" dirty="0">
                <a:latin typeface="Calibri"/>
                <a:cs typeface="Calibri"/>
              </a:rPr>
              <a:t>am</a:t>
            </a:r>
            <a:r>
              <a:rPr sz="2600" spc="-10" dirty="0">
                <a:latin typeface="Calibri"/>
                <a:cs typeface="Calibri"/>
              </a:rPr>
              <a:t>o</a:t>
            </a:r>
            <a:r>
              <a:rPr sz="2600" spc="-5" dirty="0">
                <a:latin typeface="Calibri"/>
                <a:cs typeface="Calibri"/>
              </a:rPr>
              <a:t>u</a:t>
            </a:r>
            <a:r>
              <a:rPr sz="2600" spc="-25" dirty="0">
                <a:latin typeface="Calibri"/>
                <a:cs typeface="Calibri"/>
              </a:rPr>
              <a:t>n</a:t>
            </a:r>
            <a:r>
              <a:rPr sz="2600" dirty="0">
                <a:latin typeface="Calibri"/>
                <a:cs typeface="Calibri"/>
              </a:rPr>
              <a:t>ts </a:t>
            </a:r>
            <a:r>
              <a:rPr sz="2600" spc="-15" dirty="0">
                <a:latin typeface="Calibri"/>
                <a:cs typeface="Calibri"/>
              </a:rPr>
              <a:t>o</a:t>
            </a:r>
            <a:r>
              <a:rPr sz="2600" dirty="0">
                <a:latin typeface="Calibri"/>
                <a:cs typeface="Calibri"/>
              </a:rPr>
              <a:t>f</a:t>
            </a:r>
            <a:r>
              <a:rPr sz="2600" spc="5" dirty="0">
                <a:latin typeface="Calibri"/>
                <a:cs typeface="Calibri"/>
              </a:rPr>
              <a:t> </a:t>
            </a:r>
            <a:r>
              <a:rPr sz="2600" dirty="0">
                <a:latin typeface="Calibri"/>
                <a:cs typeface="Calibri"/>
              </a:rPr>
              <a:t>labels</a:t>
            </a:r>
            <a:r>
              <a:rPr sz="2600" spc="-35" dirty="0">
                <a:latin typeface="Calibri"/>
                <a:cs typeface="Calibri"/>
              </a:rPr>
              <a:t> </a:t>
            </a:r>
            <a:r>
              <a:rPr sz="2600" dirty="0">
                <a:latin typeface="Calibri"/>
                <a:cs typeface="Calibri"/>
              </a:rPr>
              <a:t>is</a:t>
            </a:r>
            <a:r>
              <a:rPr sz="2600" spc="-15" dirty="0">
                <a:latin typeface="Calibri"/>
                <a:cs typeface="Calibri"/>
              </a:rPr>
              <a:t> </a:t>
            </a:r>
            <a:r>
              <a:rPr sz="2600" dirty="0">
                <a:latin typeface="Calibri"/>
                <a:cs typeface="Calibri"/>
              </a:rPr>
              <a:t>la</a:t>
            </a:r>
            <a:r>
              <a:rPr sz="2600" spc="-35" dirty="0">
                <a:latin typeface="Calibri"/>
                <a:cs typeface="Calibri"/>
              </a:rPr>
              <a:t>r</a:t>
            </a:r>
            <a:r>
              <a:rPr sz="2600" spc="-30" dirty="0">
                <a:latin typeface="Calibri"/>
                <a:cs typeface="Calibri"/>
              </a:rPr>
              <a:t>g</a:t>
            </a:r>
            <a:r>
              <a:rPr sz="2600" dirty="0">
                <a:latin typeface="Calibri"/>
                <a:cs typeface="Calibri"/>
              </a:rPr>
              <a:t>e</a:t>
            </a:r>
          </a:p>
          <a:p>
            <a:pPr marL="756285" lvl="1" indent="-286385">
              <a:lnSpc>
                <a:spcPts val="2965"/>
              </a:lnSpc>
              <a:spcBef>
                <a:spcPts val="310"/>
              </a:spcBef>
              <a:buFont typeface="Arial"/>
              <a:buChar char="–"/>
              <a:tabLst>
                <a:tab pos="756920" algn="l"/>
              </a:tabLst>
            </a:pPr>
            <a:r>
              <a:rPr sz="2600" spc="-5" dirty="0">
                <a:latin typeface="Calibri"/>
                <a:cs typeface="Calibri"/>
              </a:rPr>
              <a:t>St</a:t>
            </a:r>
            <a:r>
              <a:rPr sz="2600" spc="5" dirty="0">
                <a:latin typeface="Calibri"/>
                <a:cs typeface="Calibri"/>
              </a:rPr>
              <a:t>r</a:t>
            </a:r>
            <a:r>
              <a:rPr sz="2600" spc="-5" dirty="0">
                <a:latin typeface="Calibri"/>
                <a:cs typeface="Calibri"/>
              </a:rPr>
              <a:t>uctu</a:t>
            </a:r>
            <a:r>
              <a:rPr sz="2600" spc="-30" dirty="0">
                <a:latin typeface="Calibri"/>
                <a:cs typeface="Calibri"/>
              </a:rPr>
              <a:t>r</a:t>
            </a:r>
            <a:r>
              <a:rPr sz="2600" dirty="0">
                <a:latin typeface="Calibri"/>
                <a:cs typeface="Calibri"/>
              </a:rPr>
              <a:t>e</a:t>
            </a:r>
            <a:r>
              <a:rPr sz="2600" spc="-25" dirty="0">
                <a:latin typeface="Calibri"/>
                <a:cs typeface="Calibri"/>
              </a:rPr>
              <a:t> </a:t>
            </a:r>
            <a:r>
              <a:rPr sz="2600" spc="-5" dirty="0">
                <a:latin typeface="Calibri"/>
                <a:cs typeface="Calibri"/>
              </a:rPr>
              <a:t>o</a:t>
            </a:r>
            <a:r>
              <a:rPr sz="2600" dirty="0">
                <a:latin typeface="Calibri"/>
                <a:cs typeface="Calibri"/>
              </a:rPr>
              <a:t>f</a:t>
            </a:r>
            <a:r>
              <a:rPr sz="2600" spc="-10" dirty="0">
                <a:latin typeface="Calibri"/>
                <a:cs typeface="Calibri"/>
              </a:rPr>
              <a:t> </a:t>
            </a:r>
            <a:r>
              <a:rPr sz="2600" dirty="0">
                <a:latin typeface="Calibri"/>
                <a:cs typeface="Calibri"/>
              </a:rPr>
              <a:t>the</a:t>
            </a:r>
            <a:r>
              <a:rPr sz="2600" spc="-15" dirty="0">
                <a:latin typeface="Calibri"/>
                <a:cs typeface="Calibri"/>
              </a:rPr>
              <a:t> </a:t>
            </a:r>
            <a:r>
              <a:rPr sz="2600" dirty="0">
                <a:latin typeface="Calibri"/>
                <a:cs typeface="Calibri"/>
              </a:rPr>
              <a:t>m</a:t>
            </a:r>
            <a:r>
              <a:rPr sz="2600" spc="-15" dirty="0">
                <a:latin typeface="Calibri"/>
                <a:cs typeface="Calibri"/>
              </a:rPr>
              <a:t>o</a:t>
            </a:r>
            <a:r>
              <a:rPr sz="2600" spc="-5" dirty="0">
                <a:latin typeface="Calibri"/>
                <a:cs typeface="Calibri"/>
              </a:rPr>
              <a:t>de</a:t>
            </a:r>
            <a:r>
              <a:rPr sz="2600" dirty="0">
                <a:latin typeface="Calibri"/>
                <a:cs typeface="Calibri"/>
              </a:rPr>
              <a:t>l</a:t>
            </a:r>
            <a:r>
              <a:rPr sz="2600" spc="-10" dirty="0">
                <a:latin typeface="Calibri"/>
                <a:cs typeface="Calibri"/>
              </a:rPr>
              <a:t> </a:t>
            </a:r>
            <a:r>
              <a:rPr sz="2600" dirty="0">
                <a:latin typeface="Calibri"/>
                <a:cs typeface="Calibri"/>
              </a:rPr>
              <a:t>is</a:t>
            </a:r>
            <a:r>
              <a:rPr sz="2600" spc="-5" dirty="0">
                <a:latin typeface="Calibri"/>
                <a:cs typeface="Calibri"/>
              </a:rPr>
              <a:t> </a:t>
            </a:r>
            <a:r>
              <a:rPr sz="2600" dirty="0">
                <a:latin typeface="Calibri"/>
                <a:cs typeface="Calibri"/>
              </a:rPr>
              <a:t>imp</a:t>
            </a:r>
            <a:r>
              <a:rPr sz="2600" spc="-15" dirty="0">
                <a:latin typeface="Calibri"/>
                <a:cs typeface="Calibri"/>
              </a:rPr>
              <a:t>o</a:t>
            </a:r>
            <a:r>
              <a:rPr sz="2600" dirty="0">
                <a:latin typeface="Calibri"/>
                <a:cs typeface="Calibri"/>
              </a:rPr>
              <a:t>r</a:t>
            </a:r>
            <a:r>
              <a:rPr sz="2600" spc="-35" dirty="0">
                <a:latin typeface="Calibri"/>
                <a:cs typeface="Calibri"/>
              </a:rPr>
              <a:t>t</a:t>
            </a:r>
            <a:r>
              <a:rPr sz="2600" dirty="0">
                <a:latin typeface="Calibri"/>
                <a:cs typeface="Calibri"/>
              </a:rPr>
              <a:t>a</a:t>
            </a:r>
            <a:r>
              <a:rPr sz="2600" spc="-30" dirty="0">
                <a:latin typeface="Calibri"/>
                <a:cs typeface="Calibri"/>
              </a:rPr>
              <a:t>n</a:t>
            </a:r>
            <a:r>
              <a:rPr sz="2600" dirty="0">
                <a:latin typeface="Calibri"/>
                <a:cs typeface="Calibri"/>
              </a:rPr>
              <a:t>t </a:t>
            </a:r>
            <a:r>
              <a:rPr sz="2600" spc="-5" dirty="0">
                <a:latin typeface="Calibri"/>
                <a:cs typeface="Calibri"/>
              </a:rPr>
              <a:t>(e</a:t>
            </a:r>
            <a:r>
              <a:rPr sz="2600" spc="25" dirty="0">
                <a:latin typeface="Calibri"/>
                <a:cs typeface="Calibri"/>
              </a:rPr>
              <a:t>.</a:t>
            </a:r>
            <a:r>
              <a:rPr sz="2600" dirty="0">
                <a:latin typeface="Calibri"/>
                <a:cs typeface="Calibri"/>
              </a:rPr>
              <a:t>g.</a:t>
            </a:r>
          </a:p>
          <a:p>
            <a:pPr marL="756285">
              <a:lnSpc>
                <a:spcPts val="2965"/>
              </a:lnSpc>
            </a:pPr>
            <a:r>
              <a:rPr sz="2600" spc="-25" dirty="0">
                <a:latin typeface="Calibri"/>
                <a:cs typeface="Calibri"/>
              </a:rPr>
              <a:t>c</a:t>
            </a:r>
            <a:r>
              <a:rPr sz="2600" spc="-5" dirty="0">
                <a:latin typeface="Calibri"/>
                <a:cs typeface="Calibri"/>
              </a:rPr>
              <a:t>o</a:t>
            </a:r>
            <a:r>
              <a:rPr sz="2600" spc="-55" dirty="0">
                <a:latin typeface="Calibri"/>
                <a:cs typeface="Calibri"/>
              </a:rPr>
              <a:t>n</a:t>
            </a:r>
            <a:r>
              <a:rPr sz="2600" spc="-30" dirty="0">
                <a:latin typeface="Calibri"/>
                <a:cs typeface="Calibri"/>
              </a:rPr>
              <a:t>v</a:t>
            </a:r>
            <a:r>
              <a:rPr sz="2600" spc="-5" dirty="0">
                <a:latin typeface="Calibri"/>
                <a:cs typeface="Calibri"/>
              </a:rPr>
              <a:t>olutiona</a:t>
            </a:r>
            <a:r>
              <a:rPr sz="2600" dirty="0">
                <a:latin typeface="Calibri"/>
                <a:cs typeface="Calibri"/>
              </a:rPr>
              <a:t>l</a:t>
            </a:r>
            <a:r>
              <a:rPr sz="2600" spc="25" dirty="0">
                <a:latin typeface="Calibri"/>
                <a:cs typeface="Calibri"/>
              </a:rPr>
              <a:t> </a:t>
            </a:r>
            <a:r>
              <a:rPr sz="2600" spc="-25" dirty="0">
                <a:latin typeface="Calibri"/>
                <a:cs typeface="Calibri"/>
              </a:rPr>
              <a:t>s</a:t>
            </a:r>
            <a:r>
              <a:rPr sz="2600" dirty="0">
                <a:latin typeface="Calibri"/>
                <a:cs typeface="Calibri"/>
              </a:rPr>
              <a:t>tru</a:t>
            </a:r>
            <a:r>
              <a:rPr sz="2600" spc="5" dirty="0">
                <a:latin typeface="Calibri"/>
                <a:cs typeface="Calibri"/>
              </a:rPr>
              <a:t>c</a:t>
            </a:r>
            <a:r>
              <a:rPr sz="2600" dirty="0">
                <a:latin typeface="Calibri"/>
                <a:cs typeface="Calibri"/>
              </a:rPr>
              <a:t>tu</a:t>
            </a:r>
            <a:r>
              <a:rPr sz="2600" spc="-30" dirty="0">
                <a:latin typeface="Calibri"/>
                <a:cs typeface="Calibri"/>
              </a:rPr>
              <a:t>r</a:t>
            </a:r>
            <a:r>
              <a:rPr sz="2600" dirty="0">
                <a:latin typeface="Calibri"/>
                <a:cs typeface="Calibri"/>
              </a:rPr>
              <a:t>e)</a:t>
            </a:r>
          </a:p>
          <a:p>
            <a:pPr>
              <a:spcBef>
                <a:spcPts val="29"/>
              </a:spcBef>
            </a:pPr>
            <a:endParaRPr sz="3250" dirty="0">
              <a:latin typeface="Times New Roman"/>
              <a:cs typeface="Times New Roman"/>
            </a:endParaRPr>
          </a:p>
          <a:p>
            <a:pPr marL="355600" indent="-342900">
              <a:buFont typeface="Arial"/>
              <a:buChar char="•"/>
              <a:tabLst>
                <a:tab pos="355600" algn="l"/>
              </a:tabLst>
            </a:pPr>
            <a:r>
              <a:rPr sz="3000" dirty="0">
                <a:latin typeface="Calibri"/>
                <a:cs typeface="Calibri"/>
              </a:rPr>
              <a:t>U</a:t>
            </a:r>
            <a:r>
              <a:rPr sz="3000" spc="-15" dirty="0">
                <a:latin typeface="Calibri"/>
                <a:cs typeface="Calibri"/>
              </a:rPr>
              <a:t>n</a:t>
            </a:r>
            <a:r>
              <a:rPr sz="3000" spc="-5" dirty="0">
                <a:latin typeface="Calibri"/>
                <a:cs typeface="Calibri"/>
              </a:rPr>
              <a:t>sup</a:t>
            </a:r>
            <a:r>
              <a:rPr sz="3000" spc="-20" dirty="0">
                <a:latin typeface="Calibri"/>
                <a:cs typeface="Calibri"/>
              </a:rPr>
              <a:t>e</a:t>
            </a:r>
            <a:r>
              <a:rPr sz="3000" dirty="0">
                <a:latin typeface="Calibri"/>
                <a:cs typeface="Calibri"/>
              </a:rPr>
              <a:t>rvis</a:t>
            </a:r>
            <a:r>
              <a:rPr sz="3000" spc="-15" dirty="0">
                <a:latin typeface="Calibri"/>
                <a:cs typeface="Calibri"/>
              </a:rPr>
              <a:t>e</a:t>
            </a:r>
            <a:r>
              <a:rPr sz="3000" dirty="0">
                <a:latin typeface="Calibri"/>
                <a:cs typeface="Calibri"/>
              </a:rPr>
              <a:t>d</a:t>
            </a:r>
            <a:r>
              <a:rPr sz="3000" spc="5" dirty="0">
                <a:latin typeface="Calibri"/>
                <a:cs typeface="Calibri"/>
              </a:rPr>
              <a:t> </a:t>
            </a:r>
            <a:r>
              <a:rPr sz="3000" spc="-5" dirty="0">
                <a:latin typeface="Calibri"/>
                <a:cs typeface="Calibri"/>
              </a:rPr>
              <a:t>Learn</a:t>
            </a:r>
            <a:r>
              <a:rPr sz="3000" spc="-15" dirty="0">
                <a:latin typeface="Calibri"/>
                <a:cs typeface="Calibri"/>
              </a:rPr>
              <a:t>i</a:t>
            </a:r>
            <a:r>
              <a:rPr sz="3000" spc="-5" dirty="0">
                <a:latin typeface="Calibri"/>
                <a:cs typeface="Calibri"/>
              </a:rPr>
              <a:t>ng</a:t>
            </a:r>
            <a:endParaRPr sz="3000" dirty="0">
              <a:latin typeface="Calibri"/>
              <a:cs typeface="Calibri"/>
            </a:endParaRPr>
          </a:p>
          <a:p>
            <a:pPr marL="756285" marR="5080" lvl="1" indent="-286385">
              <a:lnSpc>
                <a:spcPts val="2810"/>
              </a:lnSpc>
              <a:spcBef>
                <a:spcPts val="690"/>
              </a:spcBef>
              <a:buFont typeface="Arial"/>
              <a:buChar char="–"/>
              <a:tabLst>
                <a:tab pos="756920" algn="l"/>
              </a:tabLst>
            </a:pPr>
            <a:r>
              <a:rPr sz="2600" spc="-5" dirty="0">
                <a:latin typeface="Calibri"/>
                <a:cs typeface="Calibri"/>
              </a:rPr>
              <a:t>Lear</a:t>
            </a:r>
            <a:r>
              <a:rPr sz="2600" dirty="0">
                <a:latin typeface="Calibri"/>
                <a:cs typeface="Calibri"/>
              </a:rPr>
              <a:t>n</a:t>
            </a:r>
            <a:r>
              <a:rPr sz="2600" spc="-5" dirty="0">
                <a:latin typeface="Calibri"/>
                <a:cs typeface="Calibri"/>
              </a:rPr>
              <a:t> </a:t>
            </a:r>
            <a:r>
              <a:rPr sz="2600" u="heavy" spc="-25" dirty="0">
                <a:latin typeface="Calibri"/>
                <a:cs typeface="Calibri"/>
              </a:rPr>
              <a:t>s</a:t>
            </a:r>
            <a:r>
              <a:rPr sz="2600" u="heavy" spc="-35" dirty="0">
                <a:latin typeface="Calibri"/>
                <a:cs typeface="Calibri"/>
              </a:rPr>
              <a:t>t</a:t>
            </a:r>
            <a:r>
              <a:rPr sz="2600" u="heavy" spc="-25" dirty="0">
                <a:latin typeface="Calibri"/>
                <a:cs typeface="Calibri"/>
              </a:rPr>
              <a:t>a</a:t>
            </a:r>
            <a:r>
              <a:rPr sz="2600" u="heavy" dirty="0">
                <a:latin typeface="Calibri"/>
                <a:cs typeface="Calibri"/>
              </a:rPr>
              <a:t>ti</a:t>
            </a:r>
            <a:r>
              <a:rPr sz="2600" u="heavy" spc="-20" dirty="0">
                <a:latin typeface="Calibri"/>
                <a:cs typeface="Calibri"/>
              </a:rPr>
              <a:t>s</a:t>
            </a:r>
            <a:r>
              <a:rPr sz="2600" u="heavy" dirty="0">
                <a:latin typeface="Calibri"/>
                <a:cs typeface="Calibri"/>
              </a:rPr>
              <a:t>ti</a:t>
            </a:r>
            <a:r>
              <a:rPr sz="2600" u="heavy" spc="-15" dirty="0">
                <a:latin typeface="Calibri"/>
                <a:cs typeface="Calibri"/>
              </a:rPr>
              <a:t>c</a:t>
            </a:r>
            <a:r>
              <a:rPr sz="2600" u="heavy" dirty="0">
                <a:latin typeface="Calibri"/>
                <a:cs typeface="Calibri"/>
              </a:rPr>
              <a:t>al</a:t>
            </a:r>
            <a:r>
              <a:rPr sz="2600" u="heavy" spc="-25" dirty="0">
                <a:latin typeface="Calibri"/>
                <a:cs typeface="Calibri"/>
              </a:rPr>
              <a:t> s</a:t>
            </a:r>
            <a:r>
              <a:rPr sz="2600" u="heavy" dirty="0">
                <a:latin typeface="Calibri"/>
                <a:cs typeface="Calibri"/>
              </a:rPr>
              <a:t>tru</a:t>
            </a:r>
            <a:r>
              <a:rPr sz="2600" u="heavy" spc="5" dirty="0">
                <a:latin typeface="Calibri"/>
                <a:cs typeface="Calibri"/>
              </a:rPr>
              <a:t>c</a:t>
            </a:r>
            <a:r>
              <a:rPr sz="2600" u="heavy" dirty="0">
                <a:latin typeface="Calibri"/>
                <a:cs typeface="Calibri"/>
              </a:rPr>
              <a:t>tu</a:t>
            </a:r>
            <a:r>
              <a:rPr sz="2600" u="heavy" spc="-30" dirty="0">
                <a:latin typeface="Calibri"/>
                <a:cs typeface="Calibri"/>
              </a:rPr>
              <a:t>r</a:t>
            </a:r>
            <a:r>
              <a:rPr sz="2600" u="heavy" dirty="0">
                <a:latin typeface="Calibri"/>
                <a:cs typeface="Calibri"/>
              </a:rPr>
              <a:t>e</a:t>
            </a:r>
            <a:r>
              <a:rPr sz="2600" u="heavy" spc="-40" dirty="0">
                <a:latin typeface="Calibri"/>
                <a:cs typeface="Calibri"/>
              </a:rPr>
              <a:t> </a:t>
            </a:r>
            <a:r>
              <a:rPr sz="2600" u="heavy" spc="-5" dirty="0">
                <a:latin typeface="Calibri"/>
                <a:cs typeface="Calibri"/>
              </a:rPr>
              <a:t>or</a:t>
            </a:r>
            <a:r>
              <a:rPr sz="2600" u="heavy" spc="10" dirty="0">
                <a:latin typeface="Calibri"/>
                <a:cs typeface="Calibri"/>
              </a:rPr>
              <a:t> </a:t>
            </a:r>
            <a:r>
              <a:rPr sz="2600" u="heavy" spc="-5" dirty="0">
                <a:latin typeface="Calibri"/>
                <a:cs typeface="Calibri"/>
              </a:rPr>
              <a:t>dependencie</a:t>
            </a:r>
            <a:r>
              <a:rPr sz="2600" u="heavy" dirty="0">
                <a:latin typeface="Calibri"/>
                <a:cs typeface="Calibri"/>
              </a:rPr>
              <a:t>s</a:t>
            </a:r>
            <a:r>
              <a:rPr sz="2600" spc="-45" dirty="0">
                <a:latin typeface="Calibri"/>
                <a:cs typeface="Calibri"/>
              </a:rPr>
              <a:t> </a:t>
            </a:r>
            <a:r>
              <a:rPr sz="2600" spc="-5" dirty="0">
                <a:latin typeface="Calibri"/>
                <a:cs typeface="Calibri"/>
              </a:rPr>
              <a:t>o</a:t>
            </a:r>
            <a:r>
              <a:rPr sz="2600" dirty="0">
                <a:latin typeface="Calibri"/>
                <a:cs typeface="Calibri"/>
              </a:rPr>
              <a:t>f</a:t>
            </a:r>
            <a:r>
              <a:rPr sz="2600" spc="-10" dirty="0">
                <a:latin typeface="Calibri"/>
                <a:cs typeface="Calibri"/>
              </a:rPr>
              <a:t> </a:t>
            </a:r>
            <a:r>
              <a:rPr sz="2600" dirty="0">
                <a:latin typeface="Calibri"/>
                <a:cs typeface="Calibri"/>
              </a:rPr>
              <a:t>the</a:t>
            </a:r>
            <a:r>
              <a:rPr sz="2600" spc="-10" dirty="0">
                <a:latin typeface="Calibri"/>
                <a:cs typeface="Calibri"/>
              </a:rPr>
              <a:t> </a:t>
            </a:r>
            <a:r>
              <a:rPr sz="2600" spc="-5" dirty="0">
                <a:latin typeface="Calibri"/>
                <a:cs typeface="Calibri"/>
              </a:rPr>
              <a:t>d</a:t>
            </a:r>
            <a:r>
              <a:rPr sz="2600" spc="-25" dirty="0">
                <a:latin typeface="Calibri"/>
                <a:cs typeface="Calibri"/>
              </a:rPr>
              <a:t>a</a:t>
            </a:r>
            <a:r>
              <a:rPr sz="2600" spc="-35" dirty="0">
                <a:latin typeface="Calibri"/>
                <a:cs typeface="Calibri"/>
              </a:rPr>
              <a:t>t</a:t>
            </a:r>
            <a:r>
              <a:rPr sz="2600" dirty="0">
                <a:latin typeface="Calibri"/>
                <a:cs typeface="Calibri"/>
              </a:rPr>
              <a:t>a </a:t>
            </a:r>
            <a:r>
              <a:rPr sz="2600" spc="-5" dirty="0">
                <a:latin typeface="Calibri"/>
                <a:cs typeface="Calibri"/>
              </a:rPr>
              <a:t>f</a:t>
            </a:r>
            <a:r>
              <a:rPr sz="2600" spc="-35" dirty="0">
                <a:latin typeface="Calibri"/>
                <a:cs typeface="Calibri"/>
              </a:rPr>
              <a:t>r</a:t>
            </a:r>
            <a:r>
              <a:rPr sz="2600" spc="-5" dirty="0">
                <a:latin typeface="Calibri"/>
                <a:cs typeface="Calibri"/>
              </a:rPr>
              <a:t>o</a:t>
            </a:r>
            <a:r>
              <a:rPr sz="2600" dirty="0">
                <a:latin typeface="Calibri"/>
                <a:cs typeface="Calibri"/>
              </a:rPr>
              <a:t>m</a:t>
            </a:r>
            <a:r>
              <a:rPr sz="2600" spc="-10" dirty="0">
                <a:latin typeface="Calibri"/>
                <a:cs typeface="Calibri"/>
              </a:rPr>
              <a:t> </a:t>
            </a:r>
            <a:r>
              <a:rPr sz="2600" spc="-5" dirty="0">
                <a:latin typeface="Calibri"/>
                <a:cs typeface="Calibri"/>
              </a:rPr>
              <a:t>unlabele</a:t>
            </a:r>
            <a:r>
              <a:rPr sz="2600" dirty="0">
                <a:latin typeface="Calibri"/>
                <a:cs typeface="Calibri"/>
              </a:rPr>
              <a:t>d</a:t>
            </a:r>
            <a:r>
              <a:rPr sz="2600" spc="-15" dirty="0">
                <a:latin typeface="Calibri"/>
                <a:cs typeface="Calibri"/>
              </a:rPr>
              <a:t> </a:t>
            </a:r>
            <a:r>
              <a:rPr sz="2600" spc="-5" dirty="0">
                <a:latin typeface="Calibri"/>
                <a:cs typeface="Calibri"/>
              </a:rPr>
              <a:t>d</a:t>
            </a:r>
            <a:r>
              <a:rPr sz="2600" spc="-25" dirty="0">
                <a:latin typeface="Calibri"/>
                <a:cs typeface="Calibri"/>
              </a:rPr>
              <a:t>a</a:t>
            </a:r>
            <a:r>
              <a:rPr sz="2600" spc="-35" dirty="0">
                <a:latin typeface="Calibri"/>
                <a:cs typeface="Calibri"/>
              </a:rPr>
              <a:t>t</a:t>
            </a:r>
            <a:r>
              <a:rPr sz="2600" dirty="0">
                <a:latin typeface="Calibri"/>
                <a:cs typeface="Calibri"/>
              </a:rPr>
              <a:t>a</a:t>
            </a:r>
          </a:p>
          <a:p>
            <a:pPr marL="756285" lvl="1" indent="-286385">
              <a:spcBef>
                <a:spcPts val="270"/>
              </a:spcBef>
              <a:buFont typeface="Arial"/>
              <a:buChar char="–"/>
              <a:tabLst>
                <a:tab pos="756920" algn="l"/>
              </a:tabLst>
            </a:pPr>
            <a:r>
              <a:rPr sz="2600" spc="-5" dirty="0">
                <a:latin typeface="Calibri"/>
                <a:cs typeface="Calibri"/>
              </a:rPr>
              <a:t>L</a:t>
            </a:r>
            <a:r>
              <a:rPr sz="2600" spc="-55" dirty="0">
                <a:latin typeface="Calibri"/>
                <a:cs typeface="Calibri"/>
              </a:rPr>
              <a:t>a</a:t>
            </a:r>
            <a:r>
              <a:rPr sz="2600" spc="-45" dirty="0">
                <a:latin typeface="Calibri"/>
                <a:cs typeface="Calibri"/>
              </a:rPr>
              <a:t>y</a:t>
            </a:r>
            <a:r>
              <a:rPr sz="2600" dirty="0">
                <a:latin typeface="Calibri"/>
                <a:cs typeface="Calibri"/>
              </a:rPr>
              <a:t>er</a:t>
            </a:r>
            <a:r>
              <a:rPr sz="2600" spc="-10" dirty="0">
                <a:latin typeface="Calibri"/>
                <a:cs typeface="Calibri"/>
              </a:rPr>
              <a:t>-</a:t>
            </a:r>
            <a:r>
              <a:rPr sz="2600" dirty="0">
                <a:latin typeface="Calibri"/>
                <a:cs typeface="Calibri"/>
              </a:rPr>
              <a:t>wise</a:t>
            </a:r>
            <a:r>
              <a:rPr sz="2600" spc="-20" dirty="0">
                <a:latin typeface="Calibri"/>
                <a:cs typeface="Calibri"/>
              </a:rPr>
              <a:t> </a:t>
            </a:r>
            <a:r>
              <a:rPr sz="2600" dirty="0">
                <a:latin typeface="Calibri"/>
                <a:cs typeface="Calibri"/>
              </a:rPr>
              <a:t>t</a:t>
            </a:r>
            <a:r>
              <a:rPr sz="2600" spc="-45" dirty="0">
                <a:latin typeface="Calibri"/>
                <a:cs typeface="Calibri"/>
              </a:rPr>
              <a:t>r</a:t>
            </a:r>
            <a:r>
              <a:rPr sz="2600" dirty="0">
                <a:latin typeface="Calibri"/>
                <a:cs typeface="Calibri"/>
              </a:rPr>
              <a:t>aining</a:t>
            </a:r>
          </a:p>
          <a:p>
            <a:pPr marL="756285" lvl="1" indent="-286385">
              <a:spcBef>
                <a:spcPts val="310"/>
              </a:spcBef>
              <a:buFont typeface="Arial"/>
              <a:buChar char="–"/>
              <a:tabLst>
                <a:tab pos="756920" algn="l"/>
              </a:tabLst>
            </a:pPr>
            <a:r>
              <a:rPr sz="2600" dirty="0">
                <a:latin typeface="Calibri"/>
                <a:cs typeface="Calibri"/>
              </a:rPr>
              <a:t>Us</a:t>
            </a:r>
            <a:r>
              <a:rPr sz="2600" spc="-30" dirty="0">
                <a:latin typeface="Calibri"/>
                <a:cs typeface="Calibri"/>
              </a:rPr>
              <a:t>e</a:t>
            </a:r>
            <a:r>
              <a:rPr sz="2600" spc="-5" dirty="0">
                <a:latin typeface="Calibri"/>
                <a:cs typeface="Calibri"/>
              </a:rPr>
              <a:t>fu</a:t>
            </a:r>
            <a:r>
              <a:rPr sz="2600" dirty="0">
                <a:latin typeface="Calibri"/>
                <a:cs typeface="Calibri"/>
              </a:rPr>
              <a:t>l</a:t>
            </a:r>
            <a:r>
              <a:rPr sz="2600" spc="-35" dirty="0">
                <a:latin typeface="Calibri"/>
                <a:cs typeface="Calibri"/>
              </a:rPr>
              <a:t> </a:t>
            </a:r>
            <a:r>
              <a:rPr sz="2600" dirty="0">
                <a:latin typeface="Calibri"/>
                <a:cs typeface="Calibri"/>
              </a:rPr>
              <a:t>when</a:t>
            </a:r>
            <a:r>
              <a:rPr sz="2600" spc="-15" dirty="0">
                <a:latin typeface="Calibri"/>
                <a:cs typeface="Calibri"/>
              </a:rPr>
              <a:t> </a:t>
            </a:r>
            <a:r>
              <a:rPr sz="2600" dirty="0">
                <a:latin typeface="Calibri"/>
                <a:cs typeface="Calibri"/>
              </a:rPr>
              <a:t>the</a:t>
            </a:r>
            <a:r>
              <a:rPr sz="2600" spc="-10" dirty="0">
                <a:latin typeface="Calibri"/>
                <a:cs typeface="Calibri"/>
              </a:rPr>
              <a:t> </a:t>
            </a:r>
            <a:r>
              <a:rPr sz="2600" dirty="0">
                <a:latin typeface="Calibri"/>
                <a:cs typeface="Calibri"/>
              </a:rPr>
              <a:t>am</a:t>
            </a:r>
            <a:r>
              <a:rPr sz="2600" spc="-10" dirty="0">
                <a:latin typeface="Calibri"/>
                <a:cs typeface="Calibri"/>
              </a:rPr>
              <a:t>o</a:t>
            </a:r>
            <a:r>
              <a:rPr sz="2600" spc="-5" dirty="0">
                <a:latin typeface="Calibri"/>
                <a:cs typeface="Calibri"/>
              </a:rPr>
              <a:t>u</a:t>
            </a:r>
            <a:r>
              <a:rPr sz="2600" spc="-25" dirty="0">
                <a:latin typeface="Calibri"/>
                <a:cs typeface="Calibri"/>
              </a:rPr>
              <a:t>n</a:t>
            </a:r>
            <a:r>
              <a:rPr sz="2600" dirty="0">
                <a:latin typeface="Calibri"/>
                <a:cs typeface="Calibri"/>
              </a:rPr>
              <a:t>t</a:t>
            </a:r>
            <a:r>
              <a:rPr sz="2600" spc="-10" dirty="0">
                <a:latin typeface="Calibri"/>
                <a:cs typeface="Calibri"/>
              </a:rPr>
              <a:t> </a:t>
            </a:r>
            <a:r>
              <a:rPr sz="2600" spc="-5" dirty="0">
                <a:latin typeface="Calibri"/>
                <a:cs typeface="Calibri"/>
              </a:rPr>
              <a:t>o</a:t>
            </a:r>
            <a:r>
              <a:rPr sz="2600" dirty="0">
                <a:latin typeface="Calibri"/>
                <a:cs typeface="Calibri"/>
              </a:rPr>
              <a:t>f labels</a:t>
            </a:r>
            <a:r>
              <a:rPr sz="2600" spc="-30" dirty="0">
                <a:latin typeface="Calibri"/>
                <a:cs typeface="Calibri"/>
              </a:rPr>
              <a:t> </a:t>
            </a:r>
            <a:r>
              <a:rPr sz="2600" dirty="0">
                <a:latin typeface="Calibri"/>
                <a:cs typeface="Calibri"/>
              </a:rPr>
              <a:t>is</a:t>
            </a:r>
            <a:r>
              <a:rPr sz="2600" spc="-15" dirty="0">
                <a:latin typeface="Calibri"/>
                <a:cs typeface="Calibri"/>
              </a:rPr>
              <a:t> </a:t>
            </a:r>
            <a:r>
              <a:rPr sz="2600" spc="-5" dirty="0">
                <a:latin typeface="Calibri"/>
                <a:cs typeface="Calibri"/>
              </a:rPr>
              <a:t>no</a:t>
            </a:r>
            <a:r>
              <a:rPr sz="2600" dirty="0">
                <a:latin typeface="Calibri"/>
                <a:cs typeface="Calibri"/>
              </a:rPr>
              <a:t>t la</a:t>
            </a:r>
            <a:r>
              <a:rPr sz="2600" spc="-35" dirty="0">
                <a:latin typeface="Calibri"/>
                <a:cs typeface="Calibri"/>
              </a:rPr>
              <a:t>r</a:t>
            </a:r>
            <a:r>
              <a:rPr sz="2600" spc="-30" dirty="0">
                <a:latin typeface="Calibri"/>
                <a:cs typeface="Calibri"/>
              </a:rPr>
              <a:t>g</a:t>
            </a:r>
            <a:r>
              <a:rPr sz="2600" dirty="0">
                <a:latin typeface="Calibri"/>
                <a:cs typeface="Calibri"/>
              </a:rPr>
              <a:t>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9D84-2B13-4525-B54B-2A56431026C7}"/>
              </a:ext>
            </a:extLst>
          </p:cNvPr>
          <p:cNvSpPr>
            <a:spLocks noGrp="1"/>
          </p:cNvSpPr>
          <p:nvPr>
            <p:ph type="title"/>
          </p:nvPr>
        </p:nvSpPr>
        <p:spPr/>
        <p:txBody>
          <a:bodyPr>
            <a:normAutofit/>
          </a:bodyPr>
          <a:lstStyle/>
          <a:p>
            <a:r>
              <a:rPr lang="en-GB" dirty="0"/>
              <a:t>How we detect features - image convolution</a:t>
            </a:r>
            <a:br>
              <a:rPr lang="en-GB" dirty="0"/>
            </a:br>
            <a:endParaRPr lang="en-GB" dirty="0"/>
          </a:p>
        </p:txBody>
      </p:sp>
      <p:pic>
        <p:nvPicPr>
          <p:cNvPr id="5" name="Content Placeholder 4" descr="Convolution example&#10;&#10;">
            <a:extLst>
              <a:ext uri="{FF2B5EF4-FFF2-40B4-BE49-F238E27FC236}">
                <a16:creationId xmlns:a16="http://schemas.microsoft.com/office/drawing/2014/main" id="{4EE21751-2F54-43F1-B2D0-1744610D06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2167731"/>
            <a:ext cx="6096000" cy="3667125"/>
          </a:xfrm>
        </p:spPr>
      </p:pic>
    </p:spTree>
    <p:extLst>
      <p:ext uri="{BB962C8B-B14F-4D97-AF65-F5344CB8AC3E}">
        <p14:creationId xmlns:p14="http://schemas.microsoft.com/office/powerpoint/2010/main" val="39501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F1A6-9B14-4ED9-96CB-D251A44BB7A1}"/>
              </a:ext>
            </a:extLst>
          </p:cNvPr>
          <p:cNvSpPr>
            <a:spLocks noGrp="1"/>
          </p:cNvSpPr>
          <p:nvPr>
            <p:ph type="title"/>
          </p:nvPr>
        </p:nvSpPr>
        <p:spPr/>
        <p:txBody>
          <a:bodyPr/>
          <a:lstStyle/>
          <a:p>
            <a:r>
              <a:rPr lang="en-GB" dirty="0"/>
              <a:t>How we learn end to end? Neural Networks</a:t>
            </a:r>
          </a:p>
        </p:txBody>
      </p:sp>
      <p:pic>
        <p:nvPicPr>
          <p:cNvPr id="5" name="Content Placeholder 4" descr="A diagram of a fully connected neural network">
            <a:extLst>
              <a:ext uri="{FF2B5EF4-FFF2-40B4-BE49-F238E27FC236}">
                <a16:creationId xmlns:a16="http://schemas.microsoft.com/office/drawing/2014/main" id="{EC269F62-01A8-4056-9611-82254B8C54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448" y="1825625"/>
            <a:ext cx="5801783" cy="4351338"/>
          </a:xfrm>
        </p:spPr>
      </p:pic>
    </p:spTree>
    <p:extLst>
      <p:ext uri="{BB962C8B-B14F-4D97-AF65-F5344CB8AC3E}">
        <p14:creationId xmlns:p14="http://schemas.microsoft.com/office/powerpoint/2010/main" val="3589330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F28D-958A-4E4A-A49A-EC17AFD642A6}"/>
              </a:ext>
            </a:extLst>
          </p:cNvPr>
          <p:cNvSpPr>
            <a:spLocks noGrp="1"/>
          </p:cNvSpPr>
          <p:nvPr>
            <p:ph type="title"/>
          </p:nvPr>
        </p:nvSpPr>
        <p:spPr/>
        <p:txBody>
          <a:bodyPr/>
          <a:lstStyle/>
          <a:p>
            <a:r>
              <a:rPr lang="en-GB" dirty="0"/>
              <a:t>Limitations of Fully Connected NNs for object detection</a:t>
            </a:r>
          </a:p>
        </p:txBody>
      </p:sp>
      <p:pic>
        <p:nvPicPr>
          <p:cNvPr id="5" name="Content Placeholder 4" descr="Diagram of a single neuron for NN architectures">
            <a:extLst>
              <a:ext uri="{FF2B5EF4-FFF2-40B4-BE49-F238E27FC236}">
                <a16:creationId xmlns:a16="http://schemas.microsoft.com/office/drawing/2014/main" id="{68A027C4-33CF-404E-9904-4356D1D5BE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1250" y="2658269"/>
            <a:ext cx="7429500" cy="2686050"/>
          </a:xfrm>
        </p:spPr>
      </p:pic>
    </p:spTree>
    <p:extLst>
      <p:ext uri="{BB962C8B-B14F-4D97-AF65-F5344CB8AC3E}">
        <p14:creationId xmlns:p14="http://schemas.microsoft.com/office/powerpoint/2010/main" val="681147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3C9FF2-94EB-460B-9F3F-20992172706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Using spatial structure</a:t>
            </a:r>
          </a:p>
        </p:txBody>
      </p:sp>
      <p:pic>
        <p:nvPicPr>
          <p:cNvPr id="5" name="Content Placeholder 4" descr="Connecting an image patch to a neuron">
            <a:extLst>
              <a:ext uri="{FF2B5EF4-FFF2-40B4-BE49-F238E27FC236}">
                <a16:creationId xmlns:a16="http://schemas.microsoft.com/office/drawing/2014/main" id="{F2F50B13-EEAB-4FF6-8E2B-A953A3A385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220" y="1675227"/>
            <a:ext cx="10717559" cy="4394199"/>
          </a:xfrm>
          <a:prstGeom prst="rect">
            <a:avLst/>
          </a:prstGeom>
        </p:spPr>
      </p:pic>
    </p:spTree>
    <p:extLst>
      <p:ext uri="{BB962C8B-B14F-4D97-AF65-F5344CB8AC3E}">
        <p14:creationId xmlns:p14="http://schemas.microsoft.com/office/powerpoint/2010/main" val="3598285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C97BD-4CD0-42E2-8A19-F392D8A8DD3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Using spatial structure</a:t>
            </a:r>
          </a:p>
        </p:txBody>
      </p:sp>
      <p:pic>
        <p:nvPicPr>
          <p:cNvPr id="5" name="Content Placeholder 4" descr="Examples of using spatial structure">
            <a:extLst>
              <a:ext uri="{FF2B5EF4-FFF2-40B4-BE49-F238E27FC236}">
                <a16:creationId xmlns:a16="http://schemas.microsoft.com/office/drawing/2014/main" id="{1A6D9B8D-69AF-4B5B-8A08-5CB673A6DE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220" y="1675227"/>
            <a:ext cx="10717559" cy="4394199"/>
          </a:xfrm>
          <a:prstGeom prst="rect">
            <a:avLst/>
          </a:prstGeom>
        </p:spPr>
      </p:pic>
    </p:spTree>
    <p:extLst>
      <p:ext uri="{BB962C8B-B14F-4D97-AF65-F5344CB8AC3E}">
        <p14:creationId xmlns:p14="http://schemas.microsoft.com/office/powerpoint/2010/main" val="1501055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C54738-DA3F-48E4-8507-040673E09D2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Learn the weights through convolution &amp; back-propagation</a:t>
            </a:r>
          </a:p>
        </p:txBody>
      </p:sp>
      <p:pic>
        <p:nvPicPr>
          <p:cNvPr id="5" name="Content Placeholder 4" descr="An image with a patch connected to a neuron and showing how we can learn the weights">
            <a:extLst>
              <a:ext uri="{FF2B5EF4-FFF2-40B4-BE49-F238E27FC236}">
                <a16:creationId xmlns:a16="http://schemas.microsoft.com/office/drawing/2014/main" id="{DD1BC475-7A9E-46EB-AAA7-A27F8E6A56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802" y="1689741"/>
            <a:ext cx="9930395" cy="4394199"/>
          </a:xfrm>
          <a:prstGeom prst="rect">
            <a:avLst/>
          </a:prstGeom>
        </p:spPr>
      </p:pic>
    </p:spTree>
    <p:extLst>
      <p:ext uri="{BB962C8B-B14F-4D97-AF65-F5344CB8AC3E}">
        <p14:creationId xmlns:p14="http://schemas.microsoft.com/office/powerpoint/2010/main" val="236551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16177-8FE1-4687-8BE0-D2144D0094F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What is Deep Learning?</a:t>
            </a:r>
          </a:p>
        </p:txBody>
      </p:sp>
      <p:pic>
        <p:nvPicPr>
          <p:cNvPr id="4" name="Picture 3" descr="Graphical user interface&#10;&#10;Description automatically generated">
            <a:extLst>
              <a:ext uri="{FF2B5EF4-FFF2-40B4-BE49-F238E27FC236}">
                <a16:creationId xmlns:a16="http://schemas.microsoft.com/office/drawing/2014/main" id="{32B0A9BC-EBB1-4E4C-81FC-D88CD2FBA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031" y="1966293"/>
            <a:ext cx="7985937" cy="4452160"/>
          </a:xfrm>
          <a:prstGeom prst="rect">
            <a:avLst/>
          </a:prstGeom>
        </p:spPr>
      </p:pic>
    </p:spTree>
    <p:extLst>
      <p:ext uri="{BB962C8B-B14F-4D97-AF65-F5344CB8AC3E}">
        <p14:creationId xmlns:p14="http://schemas.microsoft.com/office/powerpoint/2010/main" val="35540564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D00F2-9641-4A3E-BF70-0444D53BD55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CNN and Features Hierarchy </a:t>
            </a:r>
          </a:p>
        </p:txBody>
      </p:sp>
      <p:pic>
        <p:nvPicPr>
          <p:cNvPr id="9" name="Content Placeholder 8" descr="Diagram&#10;&#10;Description automatically generated">
            <a:extLst>
              <a:ext uri="{FF2B5EF4-FFF2-40B4-BE49-F238E27FC236}">
                <a16:creationId xmlns:a16="http://schemas.microsoft.com/office/drawing/2014/main" id="{7703EE48-F76A-4F71-8F11-333DCFEE9D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503812"/>
            <a:ext cx="6780700" cy="3848047"/>
          </a:xfrm>
          <a:prstGeom prst="rect">
            <a:avLst/>
          </a:prstGeom>
        </p:spPr>
      </p:pic>
    </p:spTree>
    <p:extLst>
      <p:ext uri="{BB962C8B-B14F-4D97-AF65-F5344CB8AC3E}">
        <p14:creationId xmlns:p14="http://schemas.microsoft.com/office/powerpoint/2010/main" val="3008065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53868-277E-49F8-8FBC-3FDD3C2281F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Automatic Feature extraction and Classification</a:t>
            </a:r>
          </a:p>
        </p:txBody>
      </p:sp>
      <p:pic>
        <p:nvPicPr>
          <p:cNvPr id="5" name="Content Placeholder 4" descr="Diagram&#10;&#10;Description automatically generated">
            <a:extLst>
              <a:ext uri="{FF2B5EF4-FFF2-40B4-BE49-F238E27FC236}">
                <a16:creationId xmlns:a16="http://schemas.microsoft.com/office/drawing/2014/main" id="{8DE7F1C3-0076-47F4-B1A5-459253F30A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113885"/>
            <a:ext cx="10905066" cy="3516883"/>
          </a:xfrm>
          <a:prstGeom prst="rect">
            <a:avLst/>
          </a:prstGeom>
        </p:spPr>
      </p:pic>
    </p:spTree>
    <p:extLst>
      <p:ext uri="{BB962C8B-B14F-4D97-AF65-F5344CB8AC3E}">
        <p14:creationId xmlns:p14="http://schemas.microsoft.com/office/powerpoint/2010/main" val="377154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BC5F5-5854-4456-BE48-8A366F03D91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CNNs for classification</a:t>
            </a:r>
          </a:p>
        </p:txBody>
      </p:sp>
      <p:pic>
        <p:nvPicPr>
          <p:cNvPr id="7" name="Content Placeholder 6" descr="example of CNNs for classification">
            <a:extLst>
              <a:ext uri="{FF2B5EF4-FFF2-40B4-BE49-F238E27FC236}">
                <a16:creationId xmlns:a16="http://schemas.microsoft.com/office/drawing/2014/main" id="{31AE8DA0-8BB1-46EA-A479-D45C1A0563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018465"/>
            <a:ext cx="10905066" cy="3707722"/>
          </a:xfrm>
          <a:prstGeom prst="rect">
            <a:avLst/>
          </a:prstGeom>
        </p:spPr>
      </p:pic>
    </p:spTree>
    <p:extLst>
      <p:ext uri="{BB962C8B-B14F-4D97-AF65-F5344CB8AC3E}">
        <p14:creationId xmlns:p14="http://schemas.microsoft.com/office/powerpoint/2010/main" val="3868740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04382F-43A4-4881-89D5-B50190050FA2}"/>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a:solidFill>
                  <a:schemeClr val="bg1"/>
                </a:solidFill>
              </a:rPr>
              <a:t>Convolutional Layers: Local Connectivity</a:t>
            </a:r>
          </a:p>
        </p:txBody>
      </p:sp>
      <p:pic>
        <p:nvPicPr>
          <p:cNvPr id="5" name="Content Placeholder 4" descr="An image with a patch connected to a unit in the hidden layers">
            <a:extLst>
              <a:ext uri="{FF2B5EF4-FFF2-40B4-BE49-F238E27FC236}">
                <a16:creationId xmlns:a16="http://schemas.microsoft.com/office/drawing/2014/main" id="{AE80475F-F796-4988-8D8D-E85313D443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4911"/>
          <a:stretch/>
        </p:blipFill>
        <p:spPr>
          <a:xfrm>
            <a:off x="841248" y="2516777"/>
            <a:ext cx="6236208" cy="3660185"/>
          </a:xfrm>
          <a:prstGeom prst="rect">
            <a:avLst/>
          </a:prstGeom>
        </p:spPr>
      </p:pic>
      <p:sp>
        <p:nvSpPr>
          <p:cNvPr id="6" name="TextBox 5">
            <a:extLst>
              <a:ext uri="{FF2B5EF4-FFF2-40B4-BE49-F238E27FC236}">
                <a16:creationId xmlns:a16="http://schemas.microsoft.com/office/drawing/2014/main" id="{4E6B51C3-F7EE-41F4-BE27-E5EF3166E588}"/>
              </a:ext>
            </a:extLst>
          </p:cNvPr>
          <p:cNvSpPr txBox="1"/>
          <p:nvPr/>
        </p:nvSpPr>
        <p:spPr>
          <a:xfrm>
            <a:off x="7546848" y="2516777"/>
            <a:ext cx="3803904" cy="36601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1" dirty="0"/>
              <a:t>For a neuron in hidden layer</a:t>
            </a:r>
            <a:r>
              <a:rPr lang="en-US" sz="2200" dirty="0"/>
              <a:t>:</a:t>
            </a:r>
          </a:p>
          <a:p>
            <a:pPr marL="285750" indent="-228600">
              <a:lnSpc>
                <a:spcPct val="90000"/>
              </a:lnSpc>
              <a:spcAft>
                <a:spcPts val="600"/>
              </a:spcAft>
              <a:buFont typeface="Arial" panose="020B0604020202020204" pitchFamily="34" charset="0"/>
              <a:buChar char="•"/>
            </a:pPr>
            <a:r>
              <a:rPr lang="en-US" sz="2200" dirty="0"/>
              <a:t>Take inputs from patch</a:t>
            </a:r>
          </a:p>
          <a:p>
            <a:pPr marL="285750" indent="-228600">
              <a:lnSpc>
                <a:spcPct val="90000"/>
              </a:lnSpc>
              <a:spcAft>
                <a:spcPts val="600"/>
              </a:spcAft>
              <a:buFont typeface="Arial" panose="020B0604020202020204" pitchFamily="34" charset="0"/>
              <a:buChar char="•"/>
            </a:pPr>
            <a:r>
              <a:rPr lang="en-US" sz="2200" dirty="0"/>
              <a:t>Compute weighted sum</a:t>
            </a:r>
          </a:p>
          <a:p>
            <a:pPr marL="285750" indent="-228600">
              <a:lnSpc>
                <a:spcPct val="90000"/>
              </a:lnSpc>
              <a:spcAft>
                <a:spcPts val="600"/>
              </a:spcAft>
              <a:buFont typeface="Arial" panose="020B0604020202020204" pitchFamily="34" charset="0"/>
              <a:buChar char="•"/>
            </a:pPr>
            <a:r>
              <a:rPr lang="en-US" sz="2200" dirty="0"/>
              <a:t>Apply bias</a:t>
            </a:r>
          </a:p>
        </p:txBody>
      </p:sp>
    </p:spTree>
    <p:extLst>
      <p:ext uri="{BB962C8B-B14F-4D97-AF65-F5344CB8AC3E}">
        <p14:creationId xmlns:p14="http://schemas.microsoft.com/office/powerpoint/2010/main" val="2102420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04382F-43A4-4881-89D5-B50190050FA2}"/>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a:solidFill>
                  <a:schemeClr val="bg1"/>
                </a:solidFill>
              </a:rPr>
              <a:t>Convolutional Layers: Local Connectivity</a:t>
            </a:r>
          </a:p>
        </p:txBody>
      </p:sp>
      <p:pic>
        <p:nvPicPr>
          <p:cNvPr id="5" name="Content Placeholder 4" descr="An image with a patch connected to a unit in the hidden layers">
            <a:extLst>
              <a:ext uri="{FF2B5EF4-FFF2-40B4-BE49-F238E27FC236}">
                <a16:creationId xmlns:a16="http://schemas.microsoft.com/office/drawing/2014/main" id="{AE80475F-F796-4988-8D8D-E85313D443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4911"/>
          <a:stretch/>
        </p:blipFill>
        <p:spPr>
          <a:xfrm>
            <a:off x="843097" y="3121650"/>
            <a:ext cx="6236208" cy="3660185"/>
          </a:xfrm>
          <a:prstGeom prst="rect">
            <a:avLst/>
          </a:prstGeom>
        </p:spPr>
      </p:pic>
      <p:sp>
        <p:nvSpPr>
          <p:cNvPr id="6" name="TextBox 5">
            <a:extLst>
              <a:ext uri="{FF2B5EF4-FFF2-40B4-BE49-F238E27FC236}">
                <a16:creationId xmlns:a16="http://schemas.microsoft.com/office/drawing/2014/main" id="{4E6B51C3-F7EE-41F4-BE27-E5EF3166E588}"/>
              </a:ext>
            </a:extLst>
          </p:cNvPr>
          <p:cNvSpPr txBox="1"/>
          <p:nvPr/>
        </p:nvSpPr>
        <p:spPr>
          <a:xfrm>
            <a:off x="7546848" y="2516777"/>
            <a:ext cx="3928872" cy="1857103"/>
          </a:xfrm>
          <a:prstGeom prst="rect">
            <a:avLst/>
          </a:prstGeom>
        </p:spPr>
        <p:txBody>
          <a:bodyPr vert="horz" lIns="91440" tIns="45720" rIns="91440" bIns="45720" rtlCol="0" anchor="ctr">
            <a:normAutofit/>
          </a:bodyPr>
          <a:lstStyle/>
          <a:p>
            <a:pPr marR="0" lvl="0" algn="l" defTabSz="914400" rtl="0" eaLnBrk="1" fontAlgn="auto" latinLnBrk="0" hangingPunct="1">
              <a:lnSpc>
                <a:spcPct val="90000"/>
              </a:lnSpc>
              <a:spcBef>
                <a:spcPts val="0"/>
              </a:spcBef>
              <a:spcAft>
                <a:spcPts val="600"/>
              </a:spcAft>
              <a:buClrTx/>
              <a:buSzTx/>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For a neuron in hidden layer</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Take inputs from patch</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Compute weighted sum</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Apply bias</a:t>
            </a:r>
          </a:p>
        </p:txBody>
      </p:sp>
      <p:sp>
        <p:nvSpPr>
          <p:cNvPr id="3" name="TextBox 2">
            <a:extLst>
              <a:ext uri="{FF2B5EF4-FFF2-40B4-BE49-F238E27FC236}">
                <a16:creationId xmlns:a16="http://schemas.microsoft.com/office/drawing/2014/main" id="{CF927530-3E28-483A-A41A-F95901DA49C0}"/>
              </a:ext>
            </a:extLst>
          </p:cNvPr>
          <p:cNvSpPr txBox="1"/>
          <p:nvPr/>
        </p:nvSpPr>
        <p:spPr>
          <a:xfrm>
            <a:off x="7615124" y="4953000"/>
            <a:ext cx="3792320" cy="923330"/>
          </a:xfrm>
          <a:prstGeom prst="rect">
            <a:avLst/>
          </a:prstGeom>
          <a:noFill/>
        </p:spPr>
        <p:txBody>
          <a:bodyPr wrap="none" rtlCol="0">
            <a:spAutoFit/>
          </a:bodyPr>
          <a:lstStyle/>
          <a:p>
            <a:pPr marL="342900" indent="-342900">
              <a:buAutoNum type="arabicParenR"/>
            </a:pPr>
            <a:r>
              <a:rPr lang="en-GB" dirty="0"/>
              <a:t>Applying window for weights</a:t>
            </a:r>
          </a:p>
          <a:p>
            <a:pPr marL="342900" indent="-342900">
              <a:buAutoNum type="arabicParenR"/>
            </a:pPr>
            <a:r>
              <a:rPr lang="en-GB" dirty="0"/>
              <a:t>Computing linear combinations</a:t>
            </a:r>
          </a:p>
          <a:p>
            <a:pPr marL="342900" indent="-342900">
              <a:buAutoNum type="arabicParenR"/>
            </a:pPr>
            <a:r>
              <a:rPr lang="en-GB" dirty="0"/>
              <a:t>Activating with non-linear function</a:t>
            </a:r>
          </a:p>
        </p:txBody>
      </p:sp>
      <p:sp>
        <p:nvSpPr>
          <p:cNvPr id="4" name="TextBox 3">
            <a:extLst>
              <a:ext uri="{FF2B5EF4-FFF2-40B4-BE49-F238E27FC236}">
                <a16:creationId xmlns:a16="http://schemas.microsoft.com/office/drawing/2014/main" id="{B5A93D86-1686-432E-97F4-DEA1CE142B20}"/>
              </a:ext>
            </a:extLst>
          </p:cNvPr>
          <p:cNvSpPr txBox="1"/>
          <p:nvPr/>
        </p:nvSpPr>
        <p:spPr>
          <a:xfrm>
            <a:off x="1493520" y="2560424"/>
            <a:ext cx="1734962" cy="646331"/>
          </a:xfrm>
          <a:prstGeom prst="rect">
            <a:avLst/>
          </a:prstGeom>
          <a:noFill/>
        </p:spPr>
        <p:txBody>
          <a:bodyPr wrap="none" rtlCol="0">
            <a:spAutoFit/>
          </a:bodyPr>
          <a:lstStyle/>
          <a:p>
            <a:r>
              <a:rPr lang="en-GB" dirty="0"/>
              <a:t>4x4 filter: matrix</a:t>
            </a:r>
          </a:p>
          <a:p>
            <a:r>
              <a:rPr lang="en-GB" dirty="0"/>
              <a:t>of weights </a:t>
            </a:r>
            <a:r>
              <a:rPr lang="en-GB" dirty="0" err="1"/>
              <a:t>w</a:t>
            </a:r>
            <a:r>
              <a:rPr lang="en-GB" baseline="-25000" dirty="0" err="1"/>
              <a:t>ij</a:t>
            </a:r>
            <a:endParaRPr lang="en-GB" baseline="-250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1B7B64-C523-4E90-A649-C8073F07DF27}"/>
                  </a:ext>
                </a:extLst>
              </p:cNvPr>
              <p:cNvSpPr txBox="1"/>
              <p:nvPr/>
            </p:nvSpPr>
            <p:spPr>
              <a:xfrm>
                <a:off x="4799065" y="3959408"/>
                <a:ext cx="2244974" cy="599138"/>
              </a:xfrm>
              <a:prstGeom prst="rect">
                <a:avLst/>
              </a:prstGeom>
              <a:noFill/>
            </p:spPr>
            <p:txBody>
              <a:bodyPr wrap="none" rtlCol="0">
                <a:spAutoFit/>
              </a:bodyPr>
              <a:lstStyle/>
              <a:p>
                <a14:m>
                  <m:oMath xmlns:m="http://schemas.openxmlformats.org/officeDocument/2006/math">
                    <m:nary>
                      <m:naryPr>
                        <m:chr m:val="∑"/>
                        <m:ctrlPr>
                          <a:rPr lang="en-GB" i="1" smtClean="0">
                            <a:latin typeface="Cambria Math" panose="02040503050406030204" pitchFamily="18" charset="0"/>
                          </a:rPr>
                        </m:ctrlPr>
                      </m:naryPr>
                      <m:sub>
                        <m:r>
                          <a:rPr lang="en-GB" i="1" smtClean="0">
                            <a:latin typeface="Cambria Math" panose="02040503050406030204" pitchFamily="18" charset="0"/>
                          </a:rPr>
                          <m:t>𝑖</m:t>
                        </m:r>
                        <m:r>
                          <a:rPr lang="en-GB" i="1" smtClean="0">
                            <a:latin typeface="Cambria Math" panose="02040503050406030204" pitchFamily="18" charset="0"/>
                          </a:rPr>
                          <m:t>=1</m:t>
                        </m:r>
                      </m:sub>
                      <m:sup>
                        <m:r>
                          <a:rPr lang="en-GB" b="0" i="1" smtClean="0">
                            <a:latin typeface="Cambria Math" panose="02040503050406030204" pitchFamily="18" charset="0"/>
                          </a:rPr>
                          <m:t>4</m:t>
                        </m:r>
                      </m:sup>
                      <m:e>
                        <m:nary>
                          <m:naryPr>
                            <m:chr m:val="∑"/>
                            <m:ctrlPr>
                              <a:rPr lang="en-GB" i="1" smtClean="0">
                                <a:latin typeface="Cambria Math" panose="02040503050406030204" pitchFamily="18" charset="0"/>
                              </a:rPr>
                            </m:ctrlPr>
                          </m:naryPr>
                          <m:sub>
                            <m:r>
                              <m:rPr>
                                <m:brk m:alnAt="23"/>
                              </m:rPr>
                              <a:rPr lang="en-GB" b="0" i="1" smtClean="0">
                                <a:latin typeface="Cambria Math" panose="02040503050406030204" pitchFamily="18" charset="0"/>
                              </a:rPr>
                              <m:t>𝑗</m:t>
                            </m:r>
                            <m:r>
                              <a:rPr lang="en-GB" i="1" smtClean="0">
                                <a:latin typeface="Cambria Math" panose="02040503050406030204" pitchFamily="18" charset="0"/>
                              </a:rPr>
                              <m:t>=</m:t>
                            </m:r>
                            <m:r>
                              <a:rPr lang="en-GB" b="0" i="1" smtClean="0">
                                <a:latin typeface="Cambria Math" panose="02040503050406030204" pitchFamily="18" charset="0"/>
                              </a:rPr>
                              <m:t>1</m:t>
                            </m:r>
                          </m:sub>
                          <m:sup>
                            <m:r>
                              <a:rPr lang="en-GB" b="0" i="1" smtClean="0">
                                <a:latin typeface="Cambria Math" panose="02040503050406030204" pitchFamily="18" charset="0"/>
                              </a:rPr>
                              <m:t>4</m:t>
                            </m:r>
                          </m:sup>
                          <m:e>
                            <m:r>
                              <m:rPr>
                                <m:nor/>
                              </m:rPr>
                              <a:rPr lang="en-GB" dirty="0" smtClean="0"/>
                              <m:t>w</m:t>
                            </m:r>
                            <m:r>
                              <m:rPr>
                                <m:nor/>
                              </m:rPr>
                              <a:rPr lang="en-GB" baseline="-25000" dirty="0" smtClean="0"/>
                              <m:t>ij</m:t>
                            </m:r>
                            <m:r>
                              <a:rPr lang="en-GB" b="0" i="1" baseline="-25000" dirty="0" smtClean="0">
                                <a:latin typeface="Cambria Math" panose="02040503050406030204" pitchFamily="18" charset="0"/>
                              </a:rPr>
                              <m:t> </m:t>
                            </m:r>
                          </m:e>
                        </m:nary>
                      </m:e>
                    </m:nary>
                  </m:oMath>
                </a14:m>
                <a:r>
                  <a:rPr lang="en-GB" dirty="0" err="1"/>
                  <a:t>x</a:t>
                </a:r>
                <a:r>
                  <a:rPr lang="en-GB" baseline="-25000" dirty="0" err="1"/>
                  <a:t>i+p,j+q</a:t>
                </a:r>
                <a:r>
                  <a:rPr lang="en-GB" baseline="-25000" dirty="0"/>
                  <a:t> </a:t>
                </a:r>
                <a:r>
                  <a:rPr lang="en-GB" dirty="0"/>
                  <a:t>+b</a:t>
                </a:r>
              </a:p>
              <a:p>
                <a:r>
                  <a:rPr lang="en-GB" baseline="-25000" dirty="0"/>
                  <a:t>For neuron (</a:t>
                </a:r>
                <a:r>
                  <a:rPr lang="en-GB" baseline="-25000" dirty="0" err="1"/>
                  <a:t>p,q</a:t>
                </a:r>
                <a:r>
                  <a:rPr lang="en-GB" baseline="-25000" dirty="0"/>
                  <a:t>) in hidden layer </a:t>
                </a:r>
              </a:p>
            </p:txBody>
          </p:sp>
        </mc:Choice>
        <mc:Fallback xmlns="">
          <p:sp>
            <p:nvSpPr>
              <p:cNvPr id="8" name="TextBox 7">
                <a:extLst>
                  <a:ext uri="{FF2B5EF4-FFF2-40B4-BE49-F238E27FC236}">
                    <a16:creationId xmlns:a16="http://schemas.microsoft.com/office/drawing/2014/main" id="{7D1B7B64-C523-4E90-A649-C8073F07DF27}"/>
                  </a:ext>
                </a:extLst>
              </p:cNvPr>
              <p:cNvSpPr txBox="1">
                <a:spLocks noRot="1" noChangeAspect="1" noMove="1" noResize="1" noEditPoints="1" noAdjustHandles="1" noChangeArrowheads="1" noChangeShapeType="1" noTextEdit="1"/>
              </p:cNvSpPr>
              <p:nvPr/>
            </p:nvSpPr>
            <p:spPr>
              <a:xfrm>
                <a:off x="4799065" y="3959408"/>
                <a:ext cx="2244974" cy="599138"/>
              </a:xfrm>
              <a:prstGeom prst="rect">
                <a:avLst/>
              </a:prstGeom>
              <a:blipFill>
                <a:blip r:embed="rId3"/>
                <a:stretch>
                  <a:fillRect l="-14905" t="-71429" r="-1355" b="-79592"/>
                </a:stretch>
              </a:blipFill>
            </p:spPr>
            <p:txBody>
              <a:bodyPr/>
              <a:lstStyle/>
              <a:p>
                <a:r>
                  <a:rPr lang="en-GB">
                    <a:noFill/>
                  </a:rPr>
                  <a:t> </a:t>
                </a:r>
              </a:p>
            </p:txBody>
          </p:sp>
        </mc:Fallback>
      </mc:AlternateContent>
    </p:spTree>
    <p:extLst>
      <p:ext uri="{BB962C8B-B14F-4D97-AF65-F5344CB8AC3E}">
        <p14:creationId xmlns:p14="http://schemas.microsoft.com/office/powerpoint/2010/main" val="4066935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FF065D-0D46-40D6-97CC-9E09D9A3EF57}"/>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dirty="0"/>
              <a:t>Convolutional layer</a:t>
            </a:r>
          </a:p>
        </p:txBody>
      </p:sp>
      <p:sp>
        <p:nvSpPr>
          <p:cNvPr id="20"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 engineering drawing&#10;&#10;Description automatically generated">
            <a:extLst>
              <a:ext uri="{FF2B5EF4-FFF2-40B4-BE49-F238E27FC236}">
                <a16:creationId xmlns:a16="http://schemas.microsoft.com/office/drawing/2014/main" id="{0317963C-9352-4DDA-84EA-96FB0883A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653" y="2639206"/>
            <a:ext cx="3716861" cy="3112870"/>
          </a:xfrm>
          <a:prstGeom prst="rect">
            <a:avLst/>
          </a:prstGeom>
        </p:spPr>
      </p:pic>
      <p:pic>
        <p:nvPicPr>
          <p:cNvPr id="13" name="Picture 12" descr="Diagram, engineering drawing&#10;&#10;Description automatically generated">
            <a:extLst>
              <a:ext uri="{FF2B5EF4-FFF2-40B4-BE49-F238E27FC236}">
                <a16:creationId xmlns:a16="http://schemas.microsoft.com/office/drawing/2014/main" id="{EF2EDF82-643F-48B7-9BE1-194265D6E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4797" y="2639206"/>
            <a:ext cx="3396506" cy="3056855"/>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D7193AA7-79A1-459D-AF35-235F527C9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1434" y="2583191"/>
            <a:ext cx="3144315" cy="3112870"/>
          </a:xfrm>
          <a:prstGeom prst="rect">
            <a:avLst/>
          </a:prstGeom>
        </p:spPr>
      </p:pic>
      <p:pic>
        <p:nvPicPr>
          <p:cNvPr id="7" name="Content Placeholder 6" descr="Diagram, engineering drawing&#10;&#10;Description automatically generated">
            <a:extLst>
              <a:ext uri="{FF2B5EF4-FFF2-40B4-BE49-F238E27FC236}">
                <a16:creationId xmlns:a16="http://schemas.microsoft.com/office/drawing/2014/main" id="{3AC77236-C114-473D-B686-79F63A102F6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9627" y="2639206"/>
            <a:ext cx="3297626" cy="3000839"/>
          </a:xfrm>
          <a:prstGeom prst="rect">
            <a:avLst/>
          </a:prstGeom>
        </p:spPr>
      </p:pic>
    </p:spTree>
    <p:extLst>
      <p:ext uri="{BB962C8B-B14F-4D97-AF65-F5344CB8AC3E}">
        <p14:creationId xmlns:p14="http://schemas.microsoft.com/office/powerpoint/2010/main" val="2458298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66E061-573D-43E5-8C72-2C9651B70090}"/>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600" dirty="0"/>
              <a:t>Convolutional layer – two filters</a:t>
            </a:r>
          </a:p>
        </p:txBody>
      </p:sp>
      <p:pic>
        <p:nvPicPr>
          <p:cNvPr id="5" name="Content Placeholder 4" descr="A picture containing diagram&#10;&#10;Description automatically generated">
            <a:extLst>
              <a:ext uri="{FF2B5EF4-FFF2-40B4-BE49-F238E27FC236}">
                <a16:creationId xmlns:a16="http://schemas.microsoft.com/office/drawing/2014/main" id="{B0B149A3-B0F8-4358-9B5D-89391EDE6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1081666"/>
            <a:ext cx="5614416" cy="2372091"/>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D4C28D22-D6F0-416E-AC2B-574E76092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1095703"/>
            <a:ext cx="5614416" cy="2344018"/>
          </a:xfrm>
          <a:prstGeom prst="rect">
            <a:avLst/>
          </a:prstGeom>
        </p:spPr>
      </p:pic>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496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DAA80-DF45-3954-D15D-7297DF074FB2}"/>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1099459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4796-C9A7-4780-AE25-B700060D7AA1}"/>
              </a:ext>
            </a:extLst>
          </p:cNvPr>
          <p:cNvSpPr>
            <a:spLocks noGrp="1"/>
          </p:cNvSpPr>
          <p:nvPr>
            <p:ph type="title"/>
          </p:nvPr>
        </p:nvSpPr>
        <p:spPr/>
        <p:txBody>
          <a:bodyPr/>
          <a:lstStyle/>
          <a:p>
            <a:r>
              <a:rPr lang="en-GB" dirty="0"/>
              <a:t>CNNs: Spatial arrangement of output volume</a:t>
            </a:r>
          </a:p>
        </p:txBody>
      </p:sp>
      <p:pic>
        <p:nvPicPr>
          <p:cNvPr id="5" name="Content Placeholder 4" descr="Diagram&#10;&#10;Description automatically generated">
            <a:extLst>
              <a:ext uri="{FF2B5EF4-FFF2-40B4-BE49-F238E27FC236}">
                <a16:creationId xmlns:a16="http://schemas.microsoft.com/office/drawing/2014/main" id="{C0EDE599-144A-4EA6-8FD8-EE0A1D0F99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987" y="1789091"/>
            <a:ext cx="3292454" cy="2313233"/>
          </a:xfrm>
        </p:spPr>
      </p:pic>
      <p:sp>
        <p:nvSpPr>
          <p:cNvPr id="6" name="TextBox 5">
            <a:extLst>
              <a:ext uri="{FF2B5EF4-FFF2-40B4-BE49-F238E27FC236}">
                <a16:creationId xmlns:a16="http://schemas.microsoft.com/office/drawing/2014/main" id="{F5D68241-E58B-4439-A87D-8E933FB490D6}"/>
              </a:ext>
            </a:extLst>
          </p:cNvPr>
          <p:cNvSpPr txBox="1"/>
          <p:nvPr/>
        </p:nvSpPr>
        <p:spPr>
          <a:xfrm>
            <a:off x="2787202" y="1393883"/>
            <a:ext cx="741485" cy="369332"/>
          </a:xfrm>
          <a:prstGeom prst="rect">
            <a:avLst/>
          </a:prstGeom>
          <a:noFill/>
        </p:spPr>
        <p:txBody>
          <a:bodyPr wrap="none" rtlCol="0">
            <a:spAutoFit/>
          </a:bodyPr>
          <a:lstStyle/>
          <a:p>
            <a:r>
              <a:rPr lang="en-GB" dirty="0"/>
              <a:t>depth</a:t>
            </a:r>
          </a:p>
        </p:txBody>
      </p:sp>
      <p:sp>
        <p:nvSpPr>
          <p:cNvPr id="7" name="TextBox 6">
            <a:extLst>
              <a:ext uri="{FF2B5EF4-FFF2-40B4-BE49-F238E27FC236}">
                <a16:creationId xmlns:a16="http://schemas.microsoft.com/office/drawing/2014/main" id="{44EC0000-6209-4200-B6B6-EC9FC5BD80F6}"/>
              </a:ext>
            </a:extLst>
          </p:cNvPr>
          <p:cNvSpPr txBox="1"/>
          <p:nvPr/>
        </p:nvSpPr>
        <p:spPr>
          <a:xfrm>
            <a:off x="4015844" y="2466091"/>
            <a:ext cx="780470" cy="369332"/>
          </a:xfrm>
          <a:prstGeom prst="rect">
            <a:avLst/>
          </a:prstGeom>
          <a:noFill/>
        </p:spPr>
        <p:txBody>
          <a:bodyPr wrap="none" rtlCol="0">
            <a:spAutoFit/>
          </a:bodyPr>
          <a:lstStyle/>
          <a:p>
            <a:r>
              <a:rPr lang="en-GB" dirty="0"/>
              <a:t>height</a:t>
            </a:r>
          </a:p>
        </p:txBody>
      </p:sp>
      <p:sp>
        <p:nvSpPr>
          <p:cNvPr id="8" name="TextBox 7">
            <a:extLst>
              <a:ext uri="{FF2B5EF4-FFF2-40B4-BE49-F238E27FC236}">
                <a16:creationId xmlns:a16="http://schemas.microsoft.com/office/drawing/2014/main" id="{95DA83DE-4BDB-453F-A348-805A111AE424}"/>
              </a:ext>
            </a:extLst>
          </p:cNvPr>
          <p:cNvSpPr txBox="1"/>
          <p:nvPr/>
        </p:nvSpPr>
        <p:spPr>
          <a:xfrm>
            <a:off x="3682804" y="3640756"/>
            <a:ext cx="723275" cy="369332"/>
          </a:xfrm>
          <a:prstGeom prst="rect">
            <a:avLst/>
          </a:prstGeom>
          <a:noFill/>
        </p:spPr>
        <p:txBody>
          <a:bodyPr wrap="none" rtlCol="0">
            <a:spAutoFit/>
          </a:bodyPr>
          <a:lstStyle/>
          <a:p>
            <a:r>
              <a:rPr lang="en-GB" dirty="0"/>
              <a:t>width</a:t>
            </a:r>
          </a:p>
        </p:txBody>
      </p:sp>
      <p:sp>
        <p:nvSpPr>
          <p:cNvPr id="9" name="TextBox 8">
            <a:extLst>
              <a:ext uri="{FF2B5EF4-FFF2-40B4-BE49-F238E27FC236}">
                <a16:creationId xmlns:a16="http://schemas.microsoft.com/office/drawing/2014/main" id="{41B932C3-6352-4A8A-A874-91F708BD7F97}"/>
              </a:ext>
            </a:extLst>
          </p:cNvPr>
          <p:cNvSpPr txBox="1"/>
          <p:nvPr/>
        </p:nvSpPr>
        <p:spPr>
          <a:xfrm>
            <a:off x="4990002" y="1545633"/>
            <a:ext cx="3970511" cy="2585323"/>
          </a:xfrm>
          <a:prstGeom prst="rect">
            <a:avLst/>
          </a:prstGeom>
          <a:noFill/>
        </p:spPr>
        <p:txBody>
          <a:bodyPr wrap="none" rtlCol="0">
            <a:spAutoFit/>
          </a:bodyPr>
          <a:lstStyle/>
          <a:p>
            <a:r>
              <a:rPr lang="en-GB" b="1" dirty="0"/>
              <a:t>Layer Dimensions</a:t>
            </a:r>
            <a:r>
              <a:rPr lang="en-GB" dirty="0"/>
              <a:t>:</a:t>
            </a:r>
          </a:p>
          <a:p>
            <a:r>
              <a:rPr lang="en-GB" dirty="0"/>
              <a:t>       h </a:t>
            </a:r>
            <a:r>
              <a:rPr lang="en-GB" i="1" dirty="0"/>
              <a:t>x</a:t>
            </a:r>
            <a:r>
              <a:rPr lang="en-GB" dirty="0"/>
              <a:t> w </a:t>
            </a:r>
            <a:r>
              <a:rPr lang="en-GB" i="1" dirty="0"/>
              <a:t>x</a:t>
            </a:r>
            <a:r>
              <a:rPr lang="en-GB" dirty="0"/>
              <a:t> d</a:t>
            </a:r>
          </a:p>
          <a:p>
            <a:r>
              <a:rPr lang="en-GB" dirty="0"/>
              <a:t>h, w are spatial dimensions</a:t>
            </a:r>
          </a:p>
          <a:p>
            <a:r>
              <a:rPr lang="en-GB" dirty="0"/>
              <a:t>d(depth) = number of filters</a:t>
            </a:r>
          </a:p>
          <a:p>
            <a:endParaRPr lang="en-GB" dirty="0"/>
          </a:p>
          <a:p>
            <a:r>
              <a:rPr lang="en-GB" b="1" dirty="0"/>
              <a:t>Stride</a:t>
            </a:r>
            <a:r>
              <a:rPr lang="en-GB" dirty="0"/>
              <a:t>: Filter step size</a:t>
            </a:r>
          </a:p>
          <a:p>
            <a:endParaRPr lang="en-GB" dirty="0"/>
          </a:p>
          <a:p>
            <a:r>
              <a:rPr lang="en-GB" b="1" dirty="0"/>
              <a:t>Receptive field</a:t>
            </a:r>
            <a:r>
              <a:rPr lang="en-GB" dirty="0"/>
              <a:t>: Locations in input image</a:t>
            </a:r>
          </a:p>
          <a:p>
            <a:r>
              <a:rPr lang="en-GB" dirty="0"/>
              <a:t> that a node is path connected to</a:t>
            </a:r>
          </a:p>
        </p:txBody>
      </p:sp>
      <p:pic>
        <p:nvPicPr>
          <p:cNvPr id="3" name="Picture 2">
            <a:extLst>
              <a:ext uri="{FF2B5EF4-FFF2-40B4-BE49-F238E27FC236}">
                <a16:creationId xmlns:a16="http://schemas.microsoft.com/office/drawing/2014/main" id="{6D4CB7B0-2702-4C3C-BDF8-07ACF67CD386}"/>
              </a:ext>
            </a:extLst>
          </p:cNvPr>
          <p:cNvPicPr>
            <a:picLocks noChangeAspect="1"/>
          </p:cNvPicPr>
          <p:nvPr/>
        </p:nvPicPr>
        <p:blipFill>
          <a:blip r:embed="rId3"/>
          <a:stretch>
            <a:fillRect/>
          </a:stretch>
        </p:blipFill>
        <p:spPr>
          <a:xfrm>
            <a:off x="5941058" y="3640756"/>
            <a:ext cx="6059429" cy="3778555"/>
          </a:xfrm>
          <a:prstGeom prst="rect">
            <a:avLst/>
          </a:prstGeom>
        </p:spPr>
      </p:pic>
    </p:spTree>
    <p:extLst>
      <p:ext uri="{BB962C8B-B14F-4D97-AF65-F5344CB8AC3E}">
        <p14:creationId xmlns:p14="http://schemas.microsoft.com/office/powerpoint/2010/main" val="822275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A01F-1640-4CB7-B63C-ED24CA3067F5}"/>
              </a:ext>
            </a:extLst>
          </p:cNvPr>
          <p:cNvSpPr>
            <a:spLocks noGrp="1"/>
          </p:cNvSpPr>
          <p:nvPr>
            <p:ph type="title"/>
          </p:nvPr>
        </p:nvSpPr>
        <p:spPr/>
        <p:txBody>
          <a:bodyPr/>
          <a:lstStyle/>
          <a:p>
            <a:r>
              <a:rPr lang="en-GB" dirty="0"/>
              <a:t>Introducing non-linearity  - </a:t>
            </a:r>
            <a:r>
              <a:rPr lang="en-GB" dirty="0" err="1"/>
              <a:t>ReLU</a:t>
            </a:r>
            <a:endParaRPr lang="en-GB" dirty="0"/>
          </a:p>
        </p:txBody>
      </p:sp>
      <p:pic>
        <p:nvPicPr>
          <p:cNvPr id="13" name="Picture 12" descr="Graphical user interface, website&#10;&#10;Description automatically generated">
            <a:extLst>
              <a:ext uri="{FF2B5EF4-FFF2-40B4-BE49-F238E27FC236}">
                <a16:creationId xmlns:a16="http://schemas.microsoft.com/office/drawing/2014/main" id="{A6C62D6E-30FF-464C-A9EE-35EB7D373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49" y="3586039"/>
            <a:ext cx="4877051" cy="1828894"/>
          </a:xfrm>
          <a:prstGeom prst="rect">
            <a:avLst/>
          </a:prstGeom>
        </p:spPr>
      </p:pic>
      <p:pic>
        <p:nvPicPr>
          <p:cNvPr id="15" name="Picture 14" descr="Chart, line chart&#10;&#10;Description automatically generated">
            <a:extLst>
              <a:ext uri="{FF2B5EF4-FFF2-40B4-BE49-F238E27FC236}">
                <a16:creationId xmlns:a16="http://schemas.microsoft.com/office/drawing/2014/main" id="{C8B573E8-CFA0-48AC-94C2-6F79174EA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987" y="3324148"/>
            <a:ext cx="3171825" cy="1438275"/>
          </a:xfrm>
          <a:prstGeom prst="rect">
            <a:avLst/>
          </a:prstGeom>
        </p:spPr>
      </p:pic>
      <p:sp>
        <p:nvSpPr>
          <p:cNvPr id="16" name="TextBox 15">
            <a:extLst>
              <a:ext uri="{FF2B5EF4-FFF2-40B4-BE49-F238E27FC236}">
                <a16:creationId xmlns:a16="http://schemas.microsoft.com/office/drawing/2014/main" id="{CCAAE4B9-BE7E-4B40-A73E-ED0B549F5256}"/>
              </a:ext>
            </a:extLst>
          </p:cNvPr>
          <p:cNvSpPr txBox="1"/>
          <p:nvPr/>
        </p:nvSpPr>
        <p:spPr>
          <a:xfrm>
            <a:off x="7381875" y="2324100"/>
            <a:ext cx="2763705" cy="369332"/>
          </a:xfrm>
          <a:prstGeom prst="rect">
            <a:avLst/>
          </a:prstGeom>
          <a:noFill/>
        </p:spPr>
        <p:txBody>
          <a:bodyPr wrap="none" rtlCol="0">
            <a:spAutoFit/>
          </a:bodyPr>
          <a:lstStyle/>
          <a:p>
            <a:r>
              <a:rPr lang="en-GB" dirty="0"/>
              <a:t>Rectified Linear Unit (</a:t>
            </a:r>
            <a:r>
              <a:rPr lang="en-GB" dirty="0" err="1"/>
              <a:t>ReLU</a:t>
            </a:r>
            <a:r>
              <a:rPr lang="en-GB" dirty="0"/>
              <a:t>)</a:t>
            </a:r>
          </a:p>
        </p:txBody>
      </p:sp>
      <p:sp>
        <p:nvSpPr>
          <p:cNvPr id="17" name="TextBox 16">
            <a:extLst>
              <a:ext uri="{FF2B5EF4-FFF2-40B4-BE49-F238E27FC236}">
                <a16:creationId xmlns:a16="http://schemas.microsoft.com/office/drawing/2014/main" id="{A3F3F6A8-70D0-49AB-9004-2C9F9E2BD883}"/>
              </a:ext>
            </a:extLst>
          </p:cNvPr>
          <p:cNvSpPr txBox="1"/>
          <p:nvPr/>
        </p:nvSpPr>
        <p:spPr>
          <a:xfrm>
            <a:off x="7591425" y="5334000"/>
            <a:ext cx="1564852" cy="369332"/>
          </a:xfrm>
          <a:prstGeom prst="rect">
            <a:avLst/>
          </a:prstGeom>
          <a:noFill/>
        </p:spPr>
        <p:txBody>
          <a:bodyPr wrap="none" rtlCol="0">
            <a:spAutoFit/>
          </a:bodyPr>
          <a:lstStyle/>
          <a:p>
            <a:r>
              <a:rPr lang="en-GB" i="1" dirty="0"/>
              <a:t>g(z) = max(0,z)</a:t>
            </a:r>
          </a:p>
        </p:txBody>
      </p:sp>
      <p:sp>
        <p:nvSpPr>
          <p:cNvPr id="18" name="TextBox 17">
            <a:extLst>
              <a:ext uri="{FF2B5EF4-FFF2-40B4-BE49-F238E27FC236}">
                <a16:creationId xmlns:a16="http://schemas.microsoft.com/office/drawing/2014/main" id="{620DA045-7FA6-49D9-BAC4-FEC8CE713F5F}"/>
              </a:ext>
            </a:extLst>
          </p:cNvPr>
          <p:cNvSpPr txBox="1"/>
          <p:nvPr/>
        </p:nvSpPr>
        <p:spPr>
          <a:xfrm>
            <a:off x="551637" y="1931066"/>
            <a:ext cx="5393143" cy="1200329"/>
          </a:xfrm>
          <a:prstGeom prst="rect">
            <a:avLst/>
          </a:prstGeom>
          <a:noFill/>
        </p:spPr>
        <p:txBody>
          <a:bodyPr wrap="none" rtlCol="0">
            <a:spAutoFit/>
          </a:bodyPr>
          <a:lstStyle/>
          <a:p>
            <a:r>
              <a:rPr lang="en-GB" dirty="0"/>
              <a:t>Apply after every convolution operation (i.e. after </a:t>
            </a:r>
          </a:p>
          <a:p>
            <a:r>
              <a:rPr lang="en-GB" dirty="0"/>
              <a:t>convolutional layers)</a:t>
            </a:r>
          </a:p>
          <a:p>
            <a:r>
              <a:rPr lang="en-GB" dirty="0" err="1"/>
              <a:t>ReLU</a:t>
            </a:r>
            <a:r>
              <a:rPr lang="en-GB" dirty="0"/>
              <a:t>: pixel by pixel operation that replaces all negative </a:t>
            </a:r>
          </a:p>
          <a:p>
            <a:r>
              <a:rPr lang="en-GB" dirty="0"/>
              <a:t>values by zero. Non-linear operation.</a:t>
            </a:r>
          </a:p>
        </p:txBody>
      </p:sp>
    </p:spTree>
    <p:extLst>
      <p:ext uri="{BB962C8B-B14F-4D97-AF65-F5344CB8AC3E}">
        <p14:creationId xmlns:p14="http://schemas.microsoft.com/office/powerpoint/2010/main" val="420800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569150-228A-461B-8047-0A2B513C1F35}"/>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Face recognition </a:t>
            </a:r>
            <a:br>
              <a:rPr lang="en-US" sz="4800" kern="1200" dirty="0">
                <a:solidFill>
                  <a:schemeClr val="tx1"/>
                </a:solidFill>
                <a:latin typeface="+mj-lt"/>
                <a:ea typeface="+mj-ea"/>
                <a:cs typeface="+mj-cs"/>
              </a:rPr>
            </a:br>
            <a:endParaRPr lang="en-US" sz="4800" kern="1200" dirty="0">
              <a:solidFill>
                <a:schemeClr val="tx1"/>
              </a:solidFill>
              <a:latin typeface="+mj-lt"/>
              <a:ea typeface="+mj-ea"/>
              <a:cs typeface="+mj-cs"/>
            </a:endParaRPr>
          </a:p>
        </p:txBody>
      </p:sp>
      <p:pic>
        <p:nvPicPr>
          <p:cNvPr id="5" name="Content Placeholder 4" descr="An image containing a face with face detection features&#10;&#10;Description automatically generated with low confidence">
            <a:extLst>
              <a:ext uri="{FF2B5EF4-FFF2-40B4-BE49-F238E27FC236}">
                <a16:creationId xmlns:a16="http://schemas.microsoft.com/office/drawing/2014/main" id="{F3D3718C-26D1-4AD1-8FCA-5FD17844A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133" y="1845426"/>
            <a:ext cx="10000680" cy="4450303"/>
          </a:xfrm>
          <a:prstGeom prst="rect">
            <a:avLst/>
          </a:prstGeom>
        </p:spPr>
      </p:pic>
      <p:sp>
        <p:nvSpPr>
          <p:cNvPr id="6" name="TextBox 5">
            <a:extLst>
              <a:ext uri="{FF2B5EF4-FFF2-40B4-BE49-F238E27FC236}">
                <a16:creationId xmlns:a16="http://schemas.microsoft.com/office/drawing/2014/main" id="{F4FDBB51-E43D-49E4-8093-3D0184904E7F}"/>
              </a:ext>
            </a:extLst>
          </p:cNvPr>
          <p:cNvSpPr txBox="1"/>
          <p:nvPr/>
        </p:nvSpPr>
        <p:spPr>
          <a:xfrm>
            <a:off x="198120" y="6400800"/>
            <a:ext cx="4177041" cy="369332"/>
          </a:xfrm>
          <a:prstGeom prst="rect">
            <a:avLst/>
          </a:prstGeom>
          <a:noFill/>
        </p:spPr>
        <p:txBody>
          <a:bodyPr wrap="none" rtlCol="0">
            <a:spAutoFit/>
          </a:bodyPr>
          <a:lstStyle/>
          <a:p>
            <a:r>
              <a:rPr lang="en-GB" dirty="0"/>
              <a:t>6.S191 Introduction to Deep Learning, MIT</a:t>
            </a:r>
          </a:p>
        </p:txBody>
      </p:sp>
    </p:spTree>
    <p:extLst>
      <p:ext uri="{BB962C8B-B14F-4D97-AF65-F5344CB8AC3E}">
        <p14:creationId xmlns:p14="http://schemas.microsoft.com/office/powerpoint/2010/main" val="1902723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48A10-8617-49A8-B96D-DADEAE6256E2}"/>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Pooling </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diagram&#10;&#10;Description automatically generated">
            <a:extLst>
              <a:ext uri="{FF2B5EF4-FFF2-40B4-BE49-F238E27FC236}">
                <a16:creationId xmlns:a16="http://schemas.microsoft.com/office/drawing/2014/main" id="{FFB83F47-526B-42F6-A5E4-8CA61D659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3644" y="2446903"/>
            <a:ext cx="4582657"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ext, clock&#10;&#10;Description automatically generated">
            <a:extLst>
              <a:ext uri="{FF2B5EF4-FFF2-40B4-BE49-F238E27FC236}">
                <a16:creationId xmlns:a16="http://schemas.microsoft.com/office/drawing/2014/main" id="{04B0726A-5021-4D08-A756-B3AC5B41D9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1094" y="2446904"/>
            <a:ext cx="5060300" cy="3997637"/>
          </a:xfrm>
          <a:prstGeom prst="rect">
            <a:avLst/>
          </a:prstGeom>
        </p:spPr>
      </p:pic>
    </p:spTree>
    <p:extLst>
      <p:ext uri="{BB962C8B-B14F-4D97-AF65-F5344CB8AC3E}">
        <p14:creationId xmlns:p14="http://schemas.microsoft.com/office/powerpoint/2010/main" val="4040916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652D6-6B02-47E7-83C3-383AE0BCDF1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rgbClr val="00B050"/>
                </a:solidFill>
                <a:latin typeface="+mj-lt"/>
                <a:ea typeface="+mj-ea"/>
                <a:cs typeface="+mj-cs"/>
              </a:rPr>
              <a:t>Learning</a:t>
            </a:r>
            <a:r>
              <a:rPr lang="en-US" sz="3200" kern="1200" dirty="0">
                <a:solidFill>
                  <a:schemeClr val="bg1"/>
                </a:solidFill>
                <a:latin typeface="+mj-lt"/>
                <a:ea typeface="+mj-ea"/>
                <a:cs typeface="+mj-cs"/>
              </a:rPr>
              <a:t> Features Hierarchy in CNNs</a:t>
            </a:r>
          </a:p>
        </p:txBody>
      </p:sp>
      <p:pic>
        <p:nvPicPr>
          <p:cNvPr id="5" name="Content Placeholder 4" descr="images with features hierarchy from low level -mid - high&#10;">
            <a:extLst>
              <a:ext uri="{FF2B5EF4-FFF2-40B4-BE49-F238E27FC236}">
                <a16:creationId xmlns:a16="http://schemas.microsoft.com/office/drawing/2014/main" id="{233322B6-8B30-460F-BB3C-D5BA4FF6DE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059359"/>
            <a:ext cx="10905066" cy="3625934"/>
          </a:xfrm>
          <a:prstGeom prst="rect">
            <a:avLst/>
          </a:prstGeom>
        </p:spPr>
      </p:pic>
      <p:sp>
        <p:nvSpPr>
          <p:cNvPr id="3" name="TextBox 2">
            <a:extLst>
              <a:ext uri="{FF2B5EF4-FFF2-40B4-BE49-F238E27FC236}">
                <a16:creationId xmlns:a16="http://schemas.microsoft.com/office/drawing/2014/main" id="{9FC3ABEE-A2CE-4377-B807-A6BBA7489564}"/>
              </a:ext>
            </a:extLst>
          </p:cNvPr>
          <p:cNvSpPr txBox="1"/>
          <p:nvPr/>
        </p:nvSpPr>
        <p:spPr>
          <a:xfrm>
            <a:off x="1600200" y="5685293"/>
            <a:ext cx="1375954" cy="369332"/>
          </a:xfrm>
          <a:prstGeom prst="rect">
            <a:avLst/>
          </a:prstGeom>
          <a:noFill/>
        </p:spPr>
        <p:txBody>
          <a:bodyPr wrap="none" rtlCol="0">
            <a:spAutoFit/>
          </a:bodyPr>
          <a:lstStyle/>
          <a:p>
            <a:r>
              <a:rPr lang="en-GB" dirty="0"/>
              <a:t>Conv Layer 1</a:t>
            </a:r>
          </a:p>
        </p:txBody>
      </p:sp>
      <p:sp>
        <p:nvSpPr>
          <p:cNvPr id="6" name="TextBox 5">
            <a:extLst>
              <a:ext uri="{FF2B5EF4-FFF2-40B4-BE49-F238E27FC236}">
                <a16:creationId xmlns:a16="http://schemas.microsoft.com/office/drawing/2014/main" id="{C9A4311B-23E9-41D9-954A-61A011B77611}"/>
              </a:ext>
            </a:extLst>
          </p:cNvPr>
          <p:cNvSpPr txBox="1"/>
          <p:nvPr/>
        </p:nvSpPr>
        <p:spPr>
          <a:xfrm>
            <a:off x="5267325" y="5685293"/>
            <a:ext cx="1375954" cy="369332"/>
          </a:xfrm>
          <a:prstGeom prst="rect">
            <a:avLst/>
          </a:prstGeom>
          <a:noFill/>
        </p:spPr>
        <p:txBody>
          <a:bodyPr wrap="none" rtlCol="0">
            <a:spAutoFit/>
          </a:bodyPr>
          <a:lstStyle/>
          <a:p>
            <a:r>
              <a:rPr lang="en-GB" dirty="0"/>
              <a:t>Conv Layer 2</a:t>
            </a:r>
          </a:p>
        </p:txBody>
      </p:sp>
      <p:sp>
        <p:nvSpPr>
          <p:cNvPr id="7" name="TextBox 6">
            <a:extLst>
              <a:ext uri="{FF2B5EF4-FFF2-40B4-BE49-F238E27FC236}">
                <a16:creationId xmlns:a16="http://schemas.microsoft.com/office/drawing/2014/main" id="{D6D55BFC-10D6-45BB-9442-263D81326F4D}"/>
              </a:ext>
            </a:extLst>
          </p:cNvPr>
          <p:cNvSpPr txBox="1"/>
          <p:nvPr/>
        </p:nvSpPr>
        <p:spPr>
          <a:xfrm>
            <a:off x="8934450" y="5685293"/>
            <a:ext cx="1375954" cy="369332"/>
          </a:xfrm>
          <a:prstGeom prst="rect">
            <a:avLst/>
          </a:prstGeom>
          <a:noFill/>
        </p:spPr>
        <p:txBody>
          <a:bodyPr wrap="none" rtlCol="0">
            <a:spAutoFit/>
          </a:bodyPr>
          <a:lstStyle/>
          <a:p>
            <a:r>
              <a:rPr lang="en-GB" dirty="0"/>
              <a:t>Conv Layer 3</a:t>
            </a:r>
          </a:p>
        </p:txBody>
      </p:sp>
    </p:spTree>
    <p:extLst>
      <p:ext uri="{BB962C8B-B14F-4D97-AF65-F5344CB8AC3E}">
        <p14:creationId xmlns:p14="http://schemas.microsoft.com/office/powerpoint/2010/main" val="4089864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54DBA-0EE7-42E9-B8CC-DFA7ED7D1CB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Learning Feature Hierarchies</a:t>
            </a:r>
          </a:p>
        </p:txBody>
      </p:sp>
      <p:pic>
        <p:nvPicPr>
          <p:cNvPr id="5" name="Content Placeholder 4" descr="Diagram&#10;&#10;Description automatically generated">
            <a:extLst>
              <a:ext uri="{FF2B5EF4-FFF2-40B4-BE49-F238E27FC236}">
                <a16:creationId xmlns:a16="http://schemas.microsoft.com/office/drawing/2014/main" id="{DFD1E635-F73A-41C4-9C34-638DE2717E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054" y="1675227"/>
            <a:ext cx="9449892" cy="4394199"/>
          </a:xfrm>
          <a:prstGeom prst="rect">
            <a:avLst/>
          </a:prstGeom>
        </p:spPr>
      </p:pic>
    </p:spTree>
    <p:extLst>
      <p:ext uri="{BB962C8B-B14F-4D97-AF65-F5344CB8AC3E}">
        <p14:creationId xmlns:p14="http://schemas.microsoft.com/office/powerpoint/2010/main" val="768032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689B40-7ED4-8B0A-3CE3-1A64DABDFBC2}"/>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90500" y="190500"/>
            <a:ext cx="11811000" cy="6477000"/>
          </a:xfrm>
          <a:prstGeom prst="rect">
            <a:avLst/>
          </a:prstGeom>
        </p:spPr>
      </p:pic>
    </p:spTree>
    <p:extLst>
      <p:ext uri="{BB962C8B-B14F-4D97-AF65-F5344CB8AC3E}">
        <p14:creationId xmlns:p14="http://schemas.microsoft.com/office/powerpoint/2010/main" val="1961258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FBF4-DCCE-4680-B3D3-12CDCA7380BF}"/>
              </a:ext>
            </a:extLst>
          </p:cNvPr>
          <p:cNvSpPr>
            <a:spLocks noGrp="1"/>
          </p:cNvSpPr>
          <p:nvPr>
            <p:ph type="title"/>
          </p:nvPr>
        </p:nvSpPr>
        <p:spPr/>
        <p:txBody>
          <a:bodyPr/>
          <a:lstStyle/>
          <a:p>
            <a:r>
              <a:rPr lang="en-GB" dirty="0"/>
              <a:t>CNNs for Classification: </a:t>
            </a:r>
            <a:br>
              <a:rPr lang="en-GB" dirty="0"/>
            </a:br>
            <a:r>
              <a:rPr lang="en-GB" dirty="0"/>
              <a:t>Feature Learning &amp; Class Probabilities</a:t>
            </a:r>
          </a:p>
        </p:txBody>
      </p:sp>
      <p:pic>
        <p:nvPicPr>
          <p:cNvPr id="5" name="Content Placeholder 4" descr="Diagram, engineering drawing&#10;&#10;Description automatically generated">
            <a:extLst>
              <a:ext uri="{FF2B5EF4-FFF2-40B4-BE49-F238E27FC236}">
                <a16:creationId xmlns:a16="http://schemas.microsoft.com/office/drawing/2014/main" id="{784F9A76-26F0-4D19-A83F-CAD43FB3B4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226786"/>
            <a:ext cx="10515600" cy="3549015"/>
          </a:xfrm>
        </p:spPr>
      </p:pic>
      <p:sp>
        <p:nvSpPr>
          <p:cNvPr id="6" name="TextBox 5">
            <a:extLst>
              <a:ext uri="{FF2B5EF4-FFF2-40B4-BE49-F238E27FC236}">
                <a16:creationId xmlns:a16="http://schemas.microsoft.com/office/drawing/2014/main" id="{6216343E-9ADC-4C0A-A45E-BBD463AB1C16}"/>
              </a:ext>
            </a:extLst>
          </p:cNvPr>
          <p:cNvSpPr txBox="1"/>
          <p:nvPr/>
        </p:nvSpPr>
        <p:spPr>
          <a:xfrm>
            <a:off x="69535" y="5850234"/>
            <a:ext cx="5355120" cy="923330"/>
          </a:xfrm>
          <a:prstGeom prst="rect">
            <a:avLst/>
          </a:prstGeom>
          <a:noFill/>
          <a:ln>
            <a:solidFill>
              <a:schemeClr val="accent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Convolution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Apply features to generate feature maps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Non-linearity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Often use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Pooling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Downsampling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operation on each feature map</a:t>
            </a:r>
          </a:p>
        </p:txBody>
      </p:sp>
      <p:sp>
        <p:nvSpPr>
          <p:cNvPr id="7" name="TextBox 6">
            <a:extLst>
              <a:ext uri="{FF2B5EF4-FFF2-40B4-BE49-F238E27FC236}">
                <a16:creationId xmlns:a16="http://schemas.microsoft.com/office/drawing/2014/main" id="{4789A38F-39F0-41AA-8B49-F8714B637009}"/>
              </a:ext>
            </a:extLst>
          </p:cNvPr>
          <p:cNvSpPr txBox="1"/>
          <p:nvPr/>
        </p:nvSpPr>
        <p:spPr>
          <a:xfrm>
            <a:off x="5564262" y="5850234"/>
            <a:ext cx="6558203" cy="923330"/>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Calibri" panose="020F0502020204030204"/>
                <a:ea typeface="+mn-ea"/>
                <a:cs typeface="+mn-cs"/>
              </a:rPr>
              <a:t>CONV and POOL layers output high level features of 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Calibri" panose="020F0502020204030204"/>
                <a:ea typeface="+mn-ea"/>
                <a:cs typeface="+mn-cs"/>
              </a:rPr>
              <a:t>Fully connected layer uses these features for classifying input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i="0" u="none" strike="noStrike" kern="1200" cap="none" spc="0" normalizeH="0" baseline="0" noProof="0" dirty="0">
                <a:ln>
                  <a:noFill/>
                </a:ln>
                <a:solidFill>
                  <a:prstClr val="black"/>
                </a:solidFill>
                <a:effectLst/>
                <a:uLnTx/>
                <a:uFillTx/>
                <a:latin typeface="Calibri" panose="020F0502020204030204"/>
                <a:ea typeface="+mn-ea"/>
                <a:cs typeface="+mn-cs"/>
              </a:rPr>
              <a:t>Express output as probability of image belonging to a particular class</a:t>
            </a:r>
          </a:p>
        </p:txBody>
      </p:sp>
    </p:spTree>
    <p:extLst>
      <p:ext uri="{BB962C8B-B14F-4D97-AF65-F5344CB8AC3E}">
        <p14:creationId xmlns:p14="http://schemas.microsoft.com/office/powerpoint/2010/main" val="2571955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BFD3-D303-4DCF-B347-4F6E466F84CD}"/>
              </a:ext>
            </a:extLst>
          </p:cNvPr>
          <p:cNvSpPr>
            <a:spLocks noGrp="1"/>
          </p:cNvSpPr>
          <p:nvPr>
            <p:ph type="title"/>
          </p:nvPr>
        </p:nvSpPr>
        <p:spPr/>
        <p:txBody>
          <a:bodyPr/>
          <a:lstStyle/>
          <a:p>
            <a:r>
              <a:rPr lang="en-GB" dirty="0"/>
              <a:t>CNN – Example car classification</a:t>
            </a:r>
          </a:p>
        </p:txBody>
      </p:sp>
      <p:pic>
        <p:nvPicPr>
          <p:cNvPr id="5" name="Content Placeholder 4" descr="Timeline&#10;&#10;Description automatically generated">
            <a:extLst>
              <a:ext uri="{FF2B5EF4-FFF2-40B4-BE49-F238E27FC236}">
                <a16:creationId xmlns:a16="http://schemas.microsoft.com/office/drawing/2014/main" id="{F1B53350-BD29-4CF2-B0AE-6675DD08C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798" y="1825625"/>
            <a:ext cx="9086404" cy="4351338"/>
          </a:xfrm>
        </p:spPr>
      </p:pic>
    </p:spTree>
    <p:extLst>
      <p:ext uri="{BB962C8B-B14F-4D97-AF65-F5344CB8AC3E}">
        <p14:creationId xmlns:p14="http://schemas.microsoft.com/office/powerpoint/2010/main" val="34529229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p:nvPr/>
        </p:nvSpPr>
        <p:spPr>
          <a:xfrm>
            <a:off x="1524775" y="730050"/>
            <a:ext cx="1798800" cy="55500"/>
          </a:xfrm>
          <a:prstGeom prst="rect">
            <a:avLst/>
          </a:prstGeom>
          <a:solidFill>
            <a:srgbClr val="6D9EEB"/>
          </a:solidFill>
          <a:ln>
            <a:noFill/>
          </a:ln>
        </p:spPr>
        <p:txBody>
          <a:bodyPr lIns="91425" tIns="91425" rIns="91425" bIns="91425" anchor="ctr" anchorCtr="0">
            <a:noAutofit/>
          </a:bodyPr>
          <a:lstStyle/>
          <a:p>
            <a:endParaRPr sz="1400" kern="0">
              <a:solidFill>
                <a:srgbClr val="000000"/>
              </a:solidFill>
              <a:latin typeface="Arial"/>
              <a:cs typeface="Arial"/>
              <a:sym typeface="Arial"/>
            </a:endParaRPr>
          </a:p>
        </p:txBody>
      </p:sp>
      <p:sp>
        <p:nvSpPr>
          <p:cNvPr id="279" name="Shape 279"/>
          <p:cNvSpPr/>
          <p:nvPr/>
        </p:nvSpPr>
        <p:spPr>
          <a:xfrm>
            <a:off x="3329231" y="730050"/>
            <a:ext cx="7350299" cy="55500"/>
          </a:xfrm>
          <a:prstGeom prst="rect">
            <a:avLst/>
          </a:prstGeom>
          <a:solidFill>
            <a:srgbClr val="1C4587"/>
          </a:solidFill>
          <a:ln>
            <a:noFill/>
          </a:ln>
        </p:spPr>
        <p:txBody>
          <a:bodyPr lIns="91425" tIns="91425" rIns="91425" bIns="91425" anchor="ctr" anchorCtr="0">
            <a:noAutofit/>
          </a:bodyPr>
          <a:lstStyle/>
          <a:p>
            <a:endParaRPr sz="1400" kern="0">
              <a:solidFill>
                <a:srgbClr val="000000"/>
              </a:solidFill>
              <a:latin typeface="Arial"/>
              <a:cs typeface="Arial"/>
              <a:sym typeface="Arial"/>
            </a:endParaRPr>
          </a:p>
        </p:txBody>
      </p:sp>
      <p:sp>
        <p:nvSpPr>
          <p:cNvPr id="280" name="Shape 280"/>
          <p:cNvSpPr txBox="1">
            <a:spLocks noGrp="1"/>
          </p:cNvSpPr>
          <p:nvPr>
            <p:ph type="ctrTitle"/>
          </p:nvPr>
        </p:nvSpPr>
        <p:spPr>
          <a:xfrm>
            <a:off x="2145200" y="212024"/>
            <a:ext cx="7772400" cy="456299"/>
          </a:xfrm>
          <a:prstGeom prst="rect">
            <a:avLst/>
          </a:prstGeom>
        </p:spPr>
        <p:txBody>
          <a:bodyPr lIns="91425" tIns="91425" rIns="91425" bIns="91425" anchor="b" anchorCtr="0">
            <a:noAutofit/>
          </a:bodyPr>
          <a:lstStyle/>
          <a:p>
            <a:r>
              <a:rPr lang="en" sz="2400">
                <a:solidFill>
                  <a:srgbClr val="000000"/>
                </a:solidFill>
              </a:rPr>
              <a:t>History of ConvNets</a:t>
            </a:r>
          </a:p>
        </p:txBody>
      </p:sp>
      <p:sp>
        <p:nvSpPr>
          <p:cNvPr id="281" name="Shape 281"/>
          <p:cNvSpPr txBox="1"/>
          <p:nvPr/>
        </p:nvSpPr>
        <p:spPr>
          <a:xfrm>
            <a:off x="9348025" y="6521250"/>
            <a:ext cx="3657600" cy="457200"/>
          </a:xfrm>
          <a:prstGeom prst="rect">
            <a:avLst/>
          </a:prstGeom>
          <a:noFill/>
          <a:ln>
            <a:noFill/>
          </a:ln>
        </p:spPr>
        <p:txBody>
          <a:bodyPr lIns="91425" tIns="91425" rIns="91425" bIns="91425" anchor="t" anchorCtr="0">
            <a:noAutofit/>
          </a:bodyPr>
          <a:lstStyle/>
          <a:p>
            <a:r>
              <a:rPr lang="en" sz="1400" kern="0">
                <a:solidFill>
                  <a:srgbClr val="000000"/>
                </a:solidFill>
                <a:latin typeface="Arial"/>
                <a:cs typeface="Arial"/>
                <a:sym typeface="Arial"/>
              </a:rPr>
              <a:t>slide: Girshick</a:t>
            </a:r>
          </a:p>
        </p:txBody>
      </p:sp>
      <p:pic>
        <p:nvPicPr>
          <p:cNvPr id="282" name="Shape 282"/>
          <p:cNvPicPr preferRelativeResize="0"/>
          <p:nvPr/>
        </p:nvPicPr>
        <p:blipFill rotWithShape="1">
          <a:blip r:embed="rId3">
            <a:alphaModFix/>
          </a:blip>
          <a:srcRect/>
          <a:stretch/>
        </p:blipFill>
        <p:spPr>
          <a:xfrm>
            <a:off x="3633383" y="1085254"/>
            <a:ext cx="2098500" cy="1294800"/>
          </a:xfrm>
          <a:prstGeom prst="rect">
            <a:avLst/>
          </a:prstGeom>
          <a:noFill/>
          <a:ln>
            <a:noFill/>
          </a:ln>
        </p:spPr>
      </p:pic>
      <p:sp>
        <p:nvSpPr>
          <p:cNvPr id="283" name="Shape 283"/>
          <p:cNvSpPr txBox="1"/>
          <p:nvPr/>
        </p:nvSpPr>
        <p:spPr>
          <a:xfrm>
            <a:off x="5947172" y="1250453"/>
            <a:ext cx="2615099" cy="955500"/>
          </a:xfrm>
          <a:prstGeom prst="rect">
            <a:avLst/>
          </a:prstGeom>
          <a:noFill/>
          <a:ln>
            <a:noFill/>
          </a:ln>
        </p:spPr>
        <p:txBody>
          <a:bodyPr lIns="0" tIns="0" rIns="0" bIns="0" anchor="ctr" anchorCtr="0">
            <a:noAutofit/>
          </a:bodyPr>
          <a:lstStyle/>
          <a:p>
            <a:pPr>
              <a:buClr>
                <a:srgbClr val="FFFFFF"/>
              </a:buClr>
            </a:pPr>
            <a:r>
              <a:rPr lang="en" sz="1400" kern="0">
                <a:solidFill>
                  <a:srgbClr val="000000"/>
                </a:solidFill>
                <a:latin typeface="Arial"/>
                <a:cs typeface="Arial"/>
                <a:sym typeface="Arial"/>
              </a:rPr>
              <a:t>Fukushima 1980 </a:t>
            </a:r>
          </a:p>
          <a:p>
            <a:pPr>
              <a:buClr>
                <a:srgbClr val="FF8000"/>
              </a:buClr>
            </a:pPr>
            <a:r>
              <a:rPr lang="en" sz="1400" b="1" kern="0">
                <a:solidFill>
                  <a:srgbClr val="1155CC"/>
                </a:solidFill>
                <a:latin typeface="Arial"/>
                <a:cs typeface="Arial"/>
                <a:sym typeface="Arial"/>
              </a:rPr>
              <a:t>Neocognitron</a:t>
            </a:r>
          </a:p>
        </p:txBody>
      </p:sp>
      <p:pic>
        <p:nvPicPr>
          <p:cNvPr id="284" name="Shape 284"/>
          <p:cNvPicPr preferRelativeResize="0"/>
          <p:nvPr/>
        </p:nvPicPr>
        <p:blipFill rotWithShape="1">
          <a:blip r:embed="rId4">
            <a:alphaModFix/>
          </a:blip>
          <a:srcRect l="27235" t="-59828" r="27235" b="-59806"/>
          <a:stretch/>
        </p:blipFill>
        <p:spPr>
          <a:xfrm rot="5400000">
            <a:off x="4133033" y="1892516"/>
            <a:ext cx="1001100" cy="2196600"/>
          </a:xfrm>
          <a:prstGeom prst="rect">
            <a:avLst/>
          </a:prstGeom>
          <a:noFill/>
          <a:ln>
            <a:noFill/>
          </a:ln>
        </p:spPr>
      </p:pic>
      <p:sp>
        <p:nvSpPr>
          <p:cNvPr id="285" name="Shape 285"/>
          <p:cNvSpPr txBox="1"/>
          <p:nvPr/>
        </p:nvSpPr>
        <p:spPr>
          <a:xfrm>
            <a:off x="5947172" y="3741836"/>
            <a:ext cx="3689099" cy="955500"/>
          </a:xfrm>
          <a:prstGeom prst="rect">
            <a:avLst/>
          </a:prstGeom>
          <a:noFill/>
          <a:ln>
            <a:noFill/>
          </a:ln>
        </p:spPr>
        <p:txBody>
          <a:bodyPr lIns="0" tIns="0" rIns="0" bIns="0" anchor="ctr" anchorCtr="0">
            <a:noAutofit/>
          </a:bodyPr>
          <a:lstStyle/>
          <a:p>
            <a:pPr>
              <a:buClr>
                <a:srgbClr val="FFFFFF"/>
              </a:buClr>
            </a:pPr>
            <a:r>
              <a:rPr lang="en" sz="1400" kern="0">
                <a:solidFill>
                  <a:srgbClr val="000000"/>
                </a:solidFill>
                <a:latin typeface="Arial"/>
                <a:cs typeface="Arial"/>
                <a:sym typeface="Arial"/>
              </a:rPr>
              <a:t>LeCun et al. 1989-1998</a:t>
            </a:r>
          </a:p>
          <a:p>
            <a:pPr>
              <a:buClr>
                <a:srgbClr val="FF8000"/>
              </a:buClr>
            </a:pPr>
            <a:r>
              <a:rPr lang="en" sz="1400" b="1" kern="0">
                <a:solidFill>
                  <a:srgbClr val="1155CC"/>
                </a:solidFill>
                <a:latin typeface="Arial"/>
                <a:cs typeface="Arial"/>
                <a:sym typeface="Arial"/>
              </a:rPr>
              <a:t>Hand-written digit reading</a:t>
            </a:r>
          </a:p>
        </p:txBody>
      </p:sp>
      <p:sp>
        <p:nvSpPr>
          <p:cNvPr id="286" name="Shape 286"/>
          <p:cNvSpPr txBox="1"/>
          <p:nvPr/>
        </p:nvSpPr>
        <p:spPr>
          <a:xfrm>
            <a:off x="5947171" y="2580977"/>
            <a:ext cx="5482800" cy="955500"/>
          </a:xfrm>
          <a:prstGeom prst="rect">
            <a:avLst/>
          </a:prstGeom>
          <a:noFill/>
          <a:ln>
            <a:noFill/>
          </a:ln>
        </p:spPr>
        <p:txBody>
          <a:bodyPr lIns="0" tIns="0" rIns="0" bIns="0" anchor="ctr" anchorCtr="0">
            <a:noAutofit/>
          </a:bodyPr>
          <a:lstStyle/>
          <a:p>
            <a:pPr>
              <a:buClr>
                <a:srgbClr val="FFFFFF"/>
              </a:buClr>
            </a:pPr>
            <a:r>
              <a:rPr lang="en" sz="1400" kern="0">
                <a:solidFill>
                  <a:srgbClr val="000000"/>
                </a:solidFill>
                <a:latin typeface="Arial"/>
                <a:cs typeface="Arial"/>
                <a:sym typeface="Arial"/>
              </a:rPr>
              <a:t>Rumelhart, Hinton, Williams 1986</a:t>
            </a:r>
          </a:p>
          <a:p>
            <a:pPr>
              <a:buClr>
                <a:srgbClr val="FF8000"/>
              </a:buClr>
            </a:pPr>
            <a:r>
              <a:rPr lang="en" sz="1400" b="1" kern="0">
                <a:solidFill>
                  <a:srgbClr val="1155CC"/>
                </a:solidFill>
                <a:latin typeface="Arial"/>
                <a:cs typeface="Arial"/>
                <a:sym typeface="Arial"/>
              </a:rPr>
              <a:t>“T” versus “C” problem</a:t>
            </a:r>
          </a:p>
        </p:txBody>
      </p:sp>
      <p:sp>
        <p:nvSpPr>
          <p:cNvPr id="287" name="Shape 287"/>
          <p:cNvSpPr txBox="1"/>
          <p:nvPr/>
        </p:nvSpPr>
        <p:spPr>
          <a:xfrm>
            <a:off x="3186038" y="4357688"/>
            <a:ext cx="326999" cy="535799"/>
          </a:xfrm>
          <a:prstGeom prst="rect">
            <a:avLst/>
          </a:prstGeom>
          <a:noFill/>
          <a:ln>
            <a:noFill/>
          </a:ln>
        </p:spPr>
        <p:txBody>
          <a:bodyPr lIns="0" tIns="0" rIns="0" bIns="0" anchor="ctr" anchorCtr="0">
            <a:noAutofit/>
          </a:bodyPr>
          <a:lstStyle/>
          <a:p>
            <a:pPr algn="ctr">
              <a:buClr>
                <a:srgbClr val="FFFFFF"/>
              </a:buClr>
              <a:buSzPct val="25000"/>
            </a:pPr>
            <a:r>
              <a:rPr lang="en" sz="3000" kern="0">
                <a:solidFill>
                  <a:srgbClr val="FFFFFF"/>
                </a:solidFill>
                <a:latin typeface="Source Sans Pro"/>
                <a:ea typeface="Source Sans Pro"/>
                <a:cs typeface="Source Sans Pro"/>
                <a:sym typeface="Source Sans Pro"/>
              </a:rPr>
              <a:t>...</a:t>
            </a:r>
          </a:p>
        </p:txBody>
      </p:sp>
      <p:sp>
        <p:nvSpPr>
          <p:cNvPr id="288" name="Shape 288"/>
          <p:cNvSpPr txBox="1"/>
          <p:nvPr/>
        </p:nvSpPr>
        <p:spPr>
          <a:xfrm>
            <a:off x="5947172" y="4826496"/>
            <a:ext cx="5232599" cy="1839600"/>
          </a:xfrm>
          <a:prstGeom prst="rect">
            <a:avLst/>
          </a:prstGeom>
          <a:noFill/>
          <a:ln>
            <a:noFill/>
          </a:ln>
        </p:spPr>
        <p:txBody>
          <a:bodyPr lIns="0" tIns="0" rIns="0" bIns="0" anchor="ctr" anchorCtr="0">
            <a:noAutofit/>
          </a:bodyPr>
          <a:lstStyle/>
          <a:p>
            <a:pPr>
              <a:buClr>
                <a:srgbClr val="FFFFFF"/>
              </a:buClr>
            </a:pPr>
            <a:r>
              <a:rPr lang="en" sz="1400" kern="0">
                <a:solidFill>
                  <a:srgbClr val="000000"/>
                </a:solidFill>
                <a:latin typeface="Arial"/>
                <a:cs typeface="Arial"/>
                <a:sym typeface="Arial"/>
              </a:rPr>
              <a:t>Krizhevksy, Sutskever, Hinton 2012</a:t>
            </a:r>
          </a:p>
          <a:p>
            <a:pPr>
              <a:buClr>
                <a:srgbClr val="FF8000"/>
              </a:buClr>
            </a:pPr>
            <a:r>
              <a:rPr lang="en" sz="1400" b="1" kern="0">
                <a:solidFill>
                  <a:srgbClr val="1155CC"/>
                </a:solidFill>
                <a:latin typeface="Arial"/>
                <a:cs typeface="Arial"/>
                <a:sym typeface="Arial"/>
              </a:rPr>
              <a:t>ImageNet classification breakthrough</a:t>
            </a:r>
          </a:p>
          <a:p>
            <a:pPr>
              <a:buClr>
                <a:srgbClr val="FF8000"/>
              </a:buClr>
            </a:pPr>
            <a:r>
              <a:rPr lang="en" sz="1400" b="1" kern="0">
                <a:solidFill>
                  <a:srgbClr val="1155CC"/>
                </a:solidFill>
                <a:latin typeface="Arial"/>
                <a:cs typeface="Arial"/>
                <a:sym typeface="Arial"/>
              </a:rPr>
              <a:t>“SuperVision” CNN</a:t>
            </a:r>
          </a:p>
        </p:txBody>
      </p:sp>
      <p:pic>
        <p:nvPicPr>
          <p:cNvPr id="289" name="Shape 289"/>
          <p:cNvPicPr preferRelativeResize="0"/>
          <p:nvPr/>
        </p:nvPicPr>
        <p:blipFill rotWithShape="1">
          <a:blip r:embed="rId5">
            <a:alphaModFix/>
          </a:blip>
          <a:srcRect/>
          <a:stretch/>
        </p:blipFill>
        <p:spPr>
          <a:xfrm>
            <a:off x="2862083" y="3754114"/>
            <a:ext cx="2869800" cy="873000"/>
          </a:xfrm>
          <a:prstGeom prst="rect">
            <a:avLst/>
          </a:prstGeom>
          <a:noFill/>
          <a:ln>
            <a:noFill/>
          </a:ln>
        </p:spPr>
      </p:pic>
      <p:pic>
        <p:nvPicPr>
          <p:cNvPr id="290" name="Shape 290"/>
          <p:cNvPicPr preferRelativeResize="0"/>
          <p:nvPr/>
        </p:nvPicPr>
        <p:blipFill rotWithShape="1">
          <a:blip r:embed="rId6">
            <a:alphaModFix/>
          </a:blip>
          <a:srcRect/>
          <a:stretch/>
        </p:blipFill>
        <p:spPr>
          <a:xfrm>
            <a:off x="2043983" y="5101827"/>
            <a:ext cx="3687900" cy="1213199"/>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96BB-FB07-4DFA-AFF8-6FDC76F0017B}"/>
              </a:ext>
            </a:extLst>
          </p:cNvPr>
          <p:cNvSpPr>
            <a:spLocks noGrp="1"/>
          </p:cNvSpPr>
          <p:nvPr>
            <p:ph type="title"/>
          </p:nvPr>
        </p:nvSpPr>
        <p:spPr>
          <a:xfrm>
            <a:off x="609600" y="290226"/>
            <a:ext cx="10972800" cy="1143000"/>
          </a:xfrm>
        </p:spPr>
        <p:txBody>
          <a:bodyPr/>
          <a:lstStyle/>
          <a:p>
            <a:pPr algn="ctr"/>
            <a:r>
              <a:rPr lang="en-GB" dirty="0"/>
              <a:t>CNN Architectures</a:t>
            </a:r>
          </a:p>
        </p:txBody>
      </p:sp>
      <p:graphicFrame>
        <p:nvGraphicFramePr>
          <p:cNvPr id="4" name="Diagram 3">
            <a:extLst>
              <a:ext uri="{FF2B5EF4-FFF2-40B4-BE49-F238E27FC236}">
                <a16:creationId xmlns:a16="http://schemas.microsoft.com/office/drawing/2014/main" id="{44A38585-9008-4CFD-8973-8B17239DDBB2}"/>
              </a:ext>
            </a:extLst>
          </p:cNvPr>
          <p:cNvGraphicFramePr/>
          <p:nvPr>
            <p:extLst>
              <p:ext uri="{D42A27DB-BD31-4B8C-83A1-F6EECF244321}">
                <p14:modId xmlns:p14="http://schemas.microsoft.com/office/powerpoint/2010/main" val="2502398988"/>
              </p:ext>
            </p:extLst>
          </p:nvPr>
        </p:nvGraphicFramePr>
        <p:xfrm>
          <a:off x="609600" y="1600200"/>
          <a:ext cx="10972800" cy="4967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7935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0AD3954-9EB6-4544-AB08-6A3BD91F4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549"/>
            <a:ext cx="12192000" cy="5904902"/>
          </a:xfrm>
          <a:prstGeom prst="rect">
            <a:avLst/>
          </a:prstGeom>
        </p:spPr>
      </p:pic>
    </p:spTree>
    <p:extLst>
      <p:ext uri="{BB962C8B-B14F-4D97-AF65-F5344CB8AC3E}">
        <p14:creationId xmlns:p14="http://schemas.microsoft.com/office/powerpoint/2010/main" val="1279035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D8C2DF7-A803-4F97-BB49-D767B46FA31F}"/>
              </a:ext>
            </a:extLst>
          </p:cNvPr>
          <p:cNvPicPr>
            <a:picLocks noChangeAspect="1"/>
          </p:cNvPicPr>
          <p:nvPr/>
        </p:nvPicPr>
        <p:blipFill rotWithShape="1">
          <a:blip r:embed="rId2">
            <a:extLst>
              <a:ext uri="{28A0092B-C50C-407E-A947-70E740481C1C}">
                <a14:useLocalDpi xmlns:a14="http://schemas.microsoft.com/office/drawing/2010/main" val="0"/>
              </a:ext>
            </a:extLst>
          </a:blip>
          <a:srcRect r="7555"/>
          <a:stretch/>
        </p:blipFill>
        <p:spPr>
          <a:xfrm>
            <a:off x="20" y="10"/>
            <a:ext cx="12191980" cy="6857990"/>
          </a:xfrm>
          <a:prstGeom prst="rect">
            <a:avLst/>
          </a:prstGeom>
          <a:noFill/>
        </p:spPr>
      </p:pic>
    </p:spTree>
    <p:extLst>
      <p:ext uri="{BB962C8B-B14F-4D97-AF65-F5344CB8AC3E}">
        <p14:creationId xmlns:p14="http://schemas.microsoft.com/office/powerpoint/2010/main" val="2921245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7B17E-B2E9-4000-97F7-D3533C61628D}"/>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Detecting haemorrhages in retinas</a:t>
            </a:r>
          </a:p>
        </p:txBody>
      </p:sp>
      <p:sp>
        <p:nvSpPr>
          <p:cNvPr id="10" name="Rectangle 9">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 name="Content Placeholder 4" descr="A picture containing detecting haemorrhages in retinas&#10;&#10;Description automatically generated">
            <a:extLst>
              <a:ext uri="{FF2B5EF4-FFF2-40B4-BE49-F238E27FC236}">
                <a16:creationId xmlns:a16="http://schemas.microsoft.com/office/drawing/2014/main" id="{C102C601-5641-4D5E-8FA5-84C320064A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9102" y="1863801"/>
            <a:ext cx="9653794" cy="4440746"/>
          </a:xfrm>
          <a:prstGeom prst="rect">
            <a:avLst/>
          </a:prstGeom>
        </p:spPr>
      </p:pic>
      <p:sp>
        <p:nvSpPr>
          <p:cNvPr id="6" name="TextBox 5">
            <a:extLst>
              <a:ext uri="{FF2B5EF4-FFF2-40B4-BE49-F238E27FC236}">
                <a16:creationId xmlns:a16="http://schemas.microsoft.com/office/drawing/2014/main" id="{0E03F5F1-605F-42D7-A486-5620DD753CB9}"/>
              </a:ext>
            </a:extLst>
          </p:cNvPr>
          <p:cNvSpPr txBox="1"/>
          <p:nvPr/>
        </p:nvSpPr>
        <p:spPr>
          <a:xfrm>
            <a:off x="198120" y="6400800"/>
            <a:ext cx="4177041" cy="369332"/>
          </a:xfrm>
          <a:prstGeom prst="rect">
            <a:avLst/>
          </a:prstGeom>
          <a:noFill/>
        </p:spPr>
        <p:txBody>
          <a:bodyPr wrap="none" rtlCol="0">
            <a:spAutoFit/>
          </a:bodyPr>
          <a:lstStyle/>
          <a:p>
            <a:r>
              <a:rPr lang="en-GB" dirty="0"/>
              <a:t>6.S191 Introduction to Deep Learning, MIT</a:t>
            </a:r>
          </a:p>
        </p:txBody>
      </p:sp>
    </p:spTree>
    <p:extLst>
      <p:ext uri="{BB962C8B-B14F-4D97-AF65-F5344CB8AC3E}">
        <p14:creationId xmlns:p14="http://schemas.microsoft.com/office/powerpoint/2010/main" val="1571137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 table&#10;&#10;Description automatically generated">
            <a:extLst>
              <a:ext uri="{FF2B5EF4-FFF2-40B4-BE49-F238E27FC236}">
                <a16:creationId xmlns:a16="http://schemas.microsoft.com/office/drawing/2014/main" id="{62C0A8CE-0B53-4E3A-A52B-DADA47368A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0650" y="426388"/>
            <a:ext cx="11950700" cy="6005225"/>
          </a:xfrm>
          <a:noFill/>
        </p:spPr>
      </p:pic>
    </p:spTree>
    <p:extLst>
      <p:ext uri="{BB962C8B-B14F-4D97-AF65-F5344CB8AC3E}">
        <p14:creationId xmlns:p14="http://schemas.microsoft.com/office/powerpoint/2010/main" val="1247627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88C3A04-D127-453E-B899-1D471CFFC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233" y="162853"/>
            <a:ext cx="10924247" cy="5592937"/>
          </a:xfrm>
          <a:prstGeom prst="rect">
            <a:avLst/>
          </a:prstGeom>
        </p:spPr>
      </p:pic>
      <p:sp>
        <p:nvSpPr>
          <p:cNvPr id="5" name="TextBox 4">
            <a:extLst>
              <a:ext uri="{FF2B5EF4-FFF2-40B4-BE49-F238E27FC236}">
                <a16:creationId xmlns:a16="http://schemas.microsoft.com/office/drawing/2014/main" id="{7D76FFAF-1A1B-4B2F-9AF4-08CE07F5A61F}"/>
              </a:ext>
            </a:extLst>
          </p:cNvPr>
          <p:cNvSpPr txBox="1"/>
          <p:nvPr/>
        </p:nvSpPr>
        <p:spPr>
          <a:xfrm>
            <a:off x="3884177" y="5588369"/>
            <a:ext cx="7616627" cy="1106778"/>
          </a:xfrm>
          <a:prstGeom prst="rect">
            <a:avLst/>
          </a:prstGeom>
          <a:noFill/>
        </p:spPr>
        <p:txBody>
          <a:bodyPr wrap="square">
            <a:spAutoFit/>
          </a:bodyPr>
          <a:lstStyle/>
          <a:p>
            <a:pPr marL="457189" marR="0" lvl="2" indent="-457189"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alibri" panose="020F0502020204030204"/>
                <a:ea typeface="+mn-ea"/>
                <a:cs typeface="+mn-cs"/>
              </a:rPr>
              <a:t>The two have the same effective receptive field (7x7)</a:t>
            </a:r>
          </a:p>
          <a:p>
            <a:pPr marL="457189" marR="0" lvl="2" indent="-457189"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alibri" panose="020F0502020204030204"/>
                <a:ea typeface="+mn-ea"/>
                <a:cs typeface="+mn-cs"/>
              </a:rPr>
              <a:t>A single 7x7 filter has parameters proportional to 49  </a:t>
            </a:r>
          </a:p>
          <a:p>
            <a:pPr marL="457189" marR="0" lvl="2" indent="-457189"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133" b="0" i="0" u="none" strike="noStrike" kern="1200" cap="none" spc="0" normalizeH="0" baseline="0" noProof="0" dirty="0">
                <a:ln>
                  <a:noFill/>
                </a:ln>
                <a:solidFill>
                  <a:prstClr val="black"/>
                </a:solidFill>
                <a:effectLst/>
                <a:uLnTx/>
                <a:uFillTx/>
                <a:latin typeface="Calibri" panose="020F0502020204030204"/>
                <a:ea typeface="+mn-ea"/>
                <a:cs typeface="+mn-cs"/>
              </a:rPr>
              <a:t>A triple 3x3 stack has parameters proportional to 3x(3x3) = 27</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537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4296E1B-6179-4A88-9647-2C11F38EF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006"/>
            <a:ext cx="12192000" cy="6311988"/>
          </a:xfrm>
          <a:prstGeom prst="rect">
            <a:avLst/>
          </a:prstGeom>
        </p:spPr>
      </p:pic>
    </p:spTree>
    <p:extLst>
      <p:ext uri="{BB962C8B-B14F-4D97-AF65-F5344CB8AC3E}">
        <p14:creationId xmlns:p14="http://schemas.microsoft.com/office/powerpoint/2010/main" val="2849447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B13ADAB-361A-45F5-B4AD-8FFF08A5A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632"/>
            <a:ext cx="12192000" cy="6392736"/>
          </a:xfrm>
          <a:prstGeom prst="rect">
            <a:avLst/>
          </a:prstGeom>
        </p:spPr>
      </p:pic>
    </p:spTree>
    <p:extLst>
      <p:ext uri="{BB962C8B-B14F-4D97-AF65-F5344CB8AC3E}">
        <p14:creationId xmlns:p14="http://schemas.microsoft.com/office/powerpoint/2010/main" val="1841779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F95F655-237C-4088-B948-F904B6565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786"/>
            <a:ext cx="12192000" cy="6306427"/>
          </a:xfrm>
          <a:prstGeom prst="rect">
            <a:avLst/>
          </a:prstGeom>
        </p:spPr>
      </p:pic>
    </p:spTree>
    <p:extLst>
      <p:ext uri="{BB962C8B-B14F-4D97-AF65-F5344CB8AC3E}">
        <p14:creationId xmlns:p14="http://schemas.microsoft.com/office/powerpoint/2010/main" val="3117656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D5EC4-4E96-410A-9B12-11DD6E4F6C73}"/>
              </a:ext>
            </a:extLst>
          </p:cNvPr>
          <p:cNvSpPr>
            <a:spLocks noGrp="1"/>
          </p:cNvSpPr>
          <p:nvPr>
            <p:ph type="title"/>
          </p:nvPr>
        </p:nvSpPr>
        <p:spPr>
          <a:xfrm>
            <a:off x="609600" y="196553"/>
            <a:ext cx="10972800" cy="631424"/>
          </a:xfrm>
        </p:spPr>
        <p:txBody>
          <a:bodyPr/>
          <a:lstStyle/>
          <a:p>
            <a:pPr algn="ctr"/>
            <a:r>
              <a:rPr lang="en-GB" dirty="0"/>
              <a:t>1 x 1 Convolutions</a:t>
            </a:r>
          </a:p>
        </p:txBody>
      </p:sp>
      <p:pic>
        <p:nvPicPr>
          <p:cNvPr id="5" name="Picture 4" descr="A picture containing diagram&#10;&#10;Description automatically generated">
            <a:extLst>
              <a:ext uri="{FF2B5EF4-FFF2-40B4-BE49-F238E27FC236}">
                <a16:creationId xmlns:a16="http://schemas.microsoft.com/office/drawing/2014/main" id="{B2CAAFAE-5106-4708-9C2E-BDA0D114EE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3" y="728338"/>
            <a:ext cx="6725540" cy="3152334"/>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9383DD31-D720-4FCF-BC4F-BF130E217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822" y="3740798"/>
            <a:ext cx="5950447" cy="2920649"/>
          </a:xfrm>
          <a:prstGeom prst="rect">
            <a:avLst/>
          </a:prstGeom>
        </p:spPr>
      </p:pic>
    </p:spTree>
    <p:extLst>
      <p:ext uri="{BB962C8B-B14F-4D97-AF65-F5344CB8AC3E}">
        <p14:creationId xmlns:p14="http://schemas.microsoft.com/office/powerpoint/2010/main" val="10976164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69AD801C-74D2-47C4-BF5B-C045B957D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5906"/>
            <a:ext cx="12192000" cy="6406187"/>
          </a:xfrm>
          <a:prstGeom prst="rect">
            <a:avLst/>
          </a:prstGeom>
        </p:spPr>
      </p:pic>
    </p:spTree>
    <p:extLst>
      <p:ext uri="{BB962C8B-B14F-4D97-AF65-F5344CB8AC3E}">
        <p14:creationId xmlns:p14="http://schemas.microsoft.com/office/powerpoint/2010/main" val="29848967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CC10697-2EE1-488E-B1BE-A8B64EB52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348"/>
            <a:ext cx="12192000" cy="6273303"/>
          </a:xfrm>
          <a:prstGeom prst="rect">
            <a:avLst/>
          </a:prstGeom>
        </p:spPr>
      </p:pic>
    </p:spTree>
    <p:extLst>
      <p:ext uri="{BB962C8B-B14F-4D97-AF65-F5344CB8AC3E}">
        <p14:creationId xmlns:p14="http://schemas.microsoft.com/office/powerpoint/2010/main" val="13039277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6A9E8FA0-F157-43DF-AA7C-5BC628346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195"/>
            <a:ext cx="12192000" cy="6325610"/>
          </a:xfrm>
          <a:prstGeom prst="rect">
            <a:avLst/>
          </a:prstGeom>
        </p:spPr>
      </p:pic>
    </p:spTree>
    <p:extLst>
      <p:ext uri="{BB962C8B-B14F-4D97-AF65-F5344CB8AC3E}">
        <p14:creationId xmlns:p14="http://schemas.microsoft.com/office/powerpoint/2010/main" val="19422887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AA41CD88-CE0F-4095-8915-D548755B2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428"/>
            <a:ext cx="12192000" cy="6329143"/>
          </a:xfrm>
          <a:prstGeom prst="rect">
            <a:avLst/>
          </a:prstGeom>
        </p:spPr>
      </p:pic>
    </p:spTree>
    <p:extLst>
      <p:ext uri="{BB962C8B-B14F-4D97-AF65-F5344CB8AC3E}">
        <p14:creationId xmlns:p14="http://schemas.microsoft.com/office/powerpoint/2010/main" val="2901812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p:nvPr/>
        </p:nvSpPr>
        <p:spPr>
          <a:xfrm>
            <a:off x="1524775" y="730050"/>
            <a:ext cx="1798800" cy="55500"/>
          </a:xfrm>
          <a:prstGeom prst="rect">
            <a:avLst/>
          </a:prstGeom>
          <a:solidFill>
            <a:srgbClr val="6D9EEB"/>
          </a:solidFill>
          <a:ln>
            <a:noFill/>
          </a:ln>
        </p:spPr>
        <p:txBody>
          <a:bodyPr lIns="91425" tIns="91425" rIns="91425" bIns="91425" anchor="ctr" anchorCtr="0">
            <a:noAutofit/>
          </a:bodyPr>
          <a:lstStyle/>
          <a:p>
            <a:endParaRPr/>
          </a:p>
        </p:txBody>
      </p:sp>
      <p:sp>
        <p:nvSpPr>
          <p:cNvPr id="59" name="Shape 59"/>
          <p:cNvSpPr/>
          <p:nvPr/>
        </p:nvSpPr>
        <p:spPr>
          <a:xfrm>
            <a:off x="3329231" y="730050"/>
            <a:ext cx="7350299" cy="55500"/>
          </a:xfrm>
          <a:prstGeom prst="rect">
            <a:avLst/>
          </a:prstGeom>
          <a:solidFill>
            <a:srgbClr val="1C4587"/>
          </a:solidFill>
          <a:ln>
            <a:noFill/>
          </a:ln>
        </p:spPr>
        <p:txBody>
          <a:bodyPr lIns="91425" tIns="91425" rIns="91425" bIns="91425" anchor="ctr" anchorCtr="0">
            <a:noAutofit/>
          </a:bodyPr>
          <a:lstStyle/>
          <a:p>
            <a:endParaRPr/>
          </a:p>
        </p:txBody>
      </p:sp>
      <p:sp>
        <p:nvSpPr>
          <p:cNvPr id="60" name="Shape 60"/>
          <p:cNvSpPr txBox="1">
            <a:spLocks noGrp="1"/>
          </p:cNvSpPr>
          <p:nvPr>
            <p:ph type="ctrTitle"/>
          </p:nvPr>
        </p:nvSpPr>
        <p:spPr>
          <a:xfrm>
            <a:off x="2145200" y="212024"/>
            <a:ext cx="7772400" cy="456299"/>
          </a:xfrm>
          <a:prstGeom prst="rect">
            <a:avLst/>
          </a:prstGeom>
        </p:spPr>
        <p:txBody>
          <a:bodyPr vert="horz" lIns="91425" tIns="91425" rIns="91425" bIns="91425" rtlCol="0" anchor="b" anchorCtr="0">
            <a:noAutofit/>
          </a:bodyPr>
          <a:lstStyle/>
          <a:p>
            <a:pPr>
              <a:spcBef>
                <a:spcPts val="0"/>
              </a:spcBef>
            </a:pPr>
            <a:r>
              <a:rPr lang="en" sz="2400">
                <a:solidFill>
                  <a:srgbClr val="000000"/>
                </a:solidFill>
              </a:rPr>
              <a:t>Why is object detection important?</a:t>
            </a:r>
          </a:p>
        </p:txBody>
      </p:sp>
      <p:sp>
        <p:nvSpPr>
          <p:cNvPr id="61" name="Shape 61"/>
          <p:cNvSpPr txBox="1"/>
          <p:nvPr/>
        </p:nvSpPr>
        <p:spPr>
          <a:xfrm>
            <a:off x="2583050" y="1924250"/>
            <a:ext cx="3657600" cy="457200"/>
          </a:xfrm>
          <a:prstGeom prst="rect">
            <a:avLst/>
          </a:prstGeom>
          <a:noFill/>
          <a:ln>
            <a:noFill/>
          </a:ln>
        </p:spPr>
        <p:txBody>
          <a:bodyPr lIns="91425" tIns="91425" rIns="91425" bIns="91425" anchor="t" anchorCtr="0">
            <a:noAutofit/>
          </a:bodyPr>
          <a:lstStyle/>
          <a:p>
            <a:endParaRPr/>
          </a:p>
        </p:txBody>
      </p:sp>
      <p:sp>
        <p:nvSpPr>
          <p:cNvPr id="62" name="Shape 62"/>
          <p:cNvSpPr txBox="1"/>
          <p:nvPr/>
        </p:nvSpPr>
        <p:spPr>
          <a:xfrm>
            <a:off x="2215850" y="921219"/>
            <a:ext cx="9144000" cy="501900"/>
          </a:xfrm>
          <a:prstGeom prst="rect">
            <a:avLst/>
          </a:prstGeom>
          <a:noFill/>
          <a:ln>
            <a:noFill/>
          </a:ln>
        </p:spPr>
        <p:txBody>
          <a:bodyPr lIns="91425" tIns="91425" rIns="91425" bIns="91425" anchor="t" anchorCtr="0">
            <a:noAutofit/>
          </a:bodyPr>
          <a:lstStyle/>
          <a:p>
            <a:pPr marL="457200" indent="-355600">
              <a:buSzPct val="100000"/>
              <a:buChar char="●"/>
            </a:pPr>
            <a:r>
              <a:rPr lang="en" sz="2000"/>
              <a:t>Perception is one of the biggest bottlenecks of</a:t>
            </a:r>
          </a:p>
          <a:p>
            <a:endParaRPr sz="2000"/>
          </a:p>
        </p:txBody>
      </p:sp>
      <p:pic>
        <p:nvPicPr>
          <p:cNvPr id="63" name="Shape 63" descr="surveillance of pandas in a zoo"/>
          <p:cNvPicPr preferRelativeResize="0"/>
          <p:nvPr/>
        </p:nvPicPr>
        <p:blipFill>
          <a:blip r:embed="rId3">
            <a:alphaModFix/>
          </a:blip>
          <a:stretch>
            <a:fillRect/>
          </a:stretch>
        </p:blipFill>
        <p:spPr>
          <a:xfrm>
            <a:off x="5640262" y="4950339"/>
            <a:ext cx="2356138" cy="1762824"/>
          </a:xfrm>
          <a:prstGeom prst="rect">
            <a:avLst/>
          </a:prstGeom>
          <a:noFill/>
          <a:ln>
            <a:noFill/>
          </a:ln>
        </p:spPr>
      </p:pic>
      <p:sp>
        <p:nvSpPr>
          <p:cNvPr id="64" name="Shape 64"/>
          <p:cNvSpPr txBox="1"/>
          <p:nvPr/>
        </p:nvSpPr>
        <p:spPr>
          <a:xfrm>
            <a:off x="2368250" y="1835619"/>
            <a:ext cx="9144000" cy="501900"/>
          </a:xfrm>
          <a:prstGeom prst="rect">
            <a:avLst/>
          </a:prstGeom>
          <a:noFill/>
          <a:ln>
            <a:noFill/>
          </a:ln>
        </p:spPr>
        <p:txBody>
          <a:bodyPr lIns="91425" tIns="91425" rIns="91425" bIns="91425" anchor="t" anchorCtr="0">
            <a:noAutofit/>
          </a:bodyPr>
          <a:lstStyle/>
          <a:p>
            <a:pPr marL="914400" lvl="1" indent="-355600">
              <a:buSzPct val="100000"/>
              <a:buChar char="○"/>
            </a:pPr>
            <a:r>
              <a:rPr lang="en" sz="2000"/>
              <a:t>Robotics</a:t>
            </a:r>
          </a:p>
          <a:p>
            <a:endParaRPr sz="2000"/>
          </a:p>
        </p:txBody>
      </p:sp>
      <p:sp>
        <p:nvSpPr>
          <p:cNvPr id="65" name="Shape 65"/>
          <p:cNvSpPr txBox="1"/>
          <p:nvPr/>
        </p:nvSpPr>
        <p:spPr>
          <a:xfrm>
            <a:off x="2368250" y="3359619"/>
            <a:ext cx="9144000" cy="501900"/>
          </a:xfrm>
          <a:prstGeom prst="rect">
            <a:avLst/>
          </a:prstGeom>
          <a:noFill/>
          <a:ln>
            <a:noFill/>
          </a:ln>
        </p:spPr>
        <p:txBody>
          <a:bodyPr lIns="91425" tIns="91425" rIns="91425" bIns="91425" anchor="t" anchorCtr="0">
            <a:noAutofit/>
          </a:bodyPr>
          <a:lstStyle/>
          <a:p>
            <a:pPr marL="914400" lvl="1" indent="-355600">
              <a:buSzPct val="100000"/>
              <a:buChar char="○"/>
            </a:pPr>
            <a:r>
              <a:rPr lang="en" sz="2000"/>
              <a:t>Self-driving cars</a:t>
            </a:r>
          </a:p>
          <a:p>
            <a:endParaRPr sz="2000"/>
          </a:p>
        </p:txBody>
      </p:sp>
      <p:sp>
        <p:nvSpPr>
          <p:cNvPr id="66" name="Shape 66"/>
          <p:cNvSpPr txBox="1"/>
          <p:nvPr/>
        </p:nvSpPr>
        <p:spPr>
          <a:xfrm>
            <a:off x="2368250" y="5141716"/>
            <a:ext cx="9144000" cy="501900"/>
          </a:xfrm>
          <a:prstGeom prst="rect">
            <a:avLst/>
          </a:prstGeom>
          <a:noFill/>
          <a:ln>
            <a:noFill/>
          </a:ln>
        </p:spPr>
        <p:txBody>
          <a:bodyPr lIns="91425" tIns="91425" rIns="91425" bIns="91425" anchor="t" anchorCtr="0">
            <a:noAutofit/>
          </a:bodyPr>
          <a:lstStyle/>
          <a:p>
            <a:pPr marL="914400" lvl="1" indent="-355600">
              <a:buSzPct val="100000"/>
              <a:buChar char="○"/>
            </a:pPr>
            <a:r>
              <a:rPr lang="en" sz="2000"/>
              <a:t>Surveillance</a:t>
            </a:r>
          </a:p>
          <a:p>
            <a:endParaRPr sz="2000"/>
          </a:p>
          <a:p>
            <a:endParaRPr sz="2000"/>
          </a:p>
        </p:txBody>
      </p:sp>
      <p:pic>
        <p:nvPicPr>
          <p:cNvPr id="67" name="Shape 67" descr="self driving car experience"/>
          <p:cNvPicPr preferRelativeResize="0"/>
          <p:nvPr/>
        </p:nvPicPr>
        <p:blipFill>
          <a:blip r:embed="rId4">
            <a:alphaModFix/>
          </a:blip>
          <a:stretch>
            <a:fillRect/>
          </a:stretch>
        </p:blipFill>
        <p:spPr>
          <a:xfrm>
            <a:off x="8133066" y="3167131"/>
            <a:ext cx="2538699" cy="1692475"/>
          </a:xfrm>
          <a:prstGeom prst="rect">
            <a:avLst/>
          </a:prstGeom>
          <a:noFill/>
          <a:ln>
            <a:noFill/>
          </a:ln>
        </p:spPr>
      </p:pic>
      <p:pic>
        <p:nvPicPr>
          <p:cNvPr id="68" name="Shape 68" descr="Robot trying to open a door"/>
          <p:cNvPicPr preferRelativeResize="0"/>
          <p:nvPr/>
        </p:nvPicPr>
        <p:blipFill>
          <a:blip r:embed="rId5">
            <a:alphaModFix/>
          </a:blip>
          <a:stretch>
            <a:fillRect/>
          </a:stretch>
        </p:blipFill>
        <p:spPr>
          <a:xfrm>
            <a:off x="5476576" y="1525550"/>
            <a:ext cx="2600133" cy="1462574"/>
          </a:xfrm>
          <a:prstGeom prst="rect">
            <a:avLst/>
          </a:prstGeom>
          <a:noFill/>
          <a:ln>
            <a:noFill/>
          </a:ln>
        </p:spPr>
      </p:pic>
      <p:pic>
        <p:nvPicPr>
          <p:cNvPr id="69" name="Shape 69" descr="self driving car experience"/>
          <p:cNvPicPr preferRelativeResize="0"/>
          <p:nvPr/>
        </p:nvPicPr>
        <p:blipFill>
          <a:blip r:embed="rId6">
            <a:alphaModFix/>
          </a:blip>
          <a:stretch>
            <a:fillRect/>
          </a:stretch>
        </p:blipFill>
        <p:spPr>
          <a:xfrm>
            <a:off x="5513651" y="3164672"/>
            <a:ext cx="2538699" cy="1692460"/>
          </a:xfrm>
          <a:prstGeom prst="rect">
            <a:avLst/>
          </a:prstGeom>
          <a:noFill/>
          <a:ln>
            <a:noFill/>
          </a:ln>
        </p:spPr>
      </p:pic>
      <p:sp>
        <p:nvSpPr>
          <p:cNvPr id="14" name="TextBox 13">
            <a:extLst>
              <a:ext uri="{FF2B5EF4-FFF2-40B4-BE49-F238E27FC236}">
                <a16:creationId xmlns:a16="http://schemas.microsoft.com/office/drawing/2014/main" id="{51EA4C31-F5D0-4318-A931-5DBE464D3DEA}"/>
              </a:ext>
            </a:extLst>
          </p:cNvPr>
          <p:cNvSpPr txBox="1"/>
          <p:nvPr/>
        </p:nvSpPr>
        <p:spPr>
          <a:xfrm>
            <a:off x="198120" y="6400800"/>
            <a:ext cx="3399585" cy="369332"/>
          </a:xfrm>
          <a:prstGeom prst="rect">
            <a:avLst/>
          </a:prstGeom>
          <a:noFill/>
        </p:spPr>
        <p:txBody>
          <a:bodyPr wrap="none" rtlCol="0">
            <a:spAutoFit/>
          </a:bodyPr>
          <a:lstStyle/>
          <a:p>
            <a:r>
              <a:rPr lang="en-GB" dirty="0"/>
              <a:t>Queen Mary, University of London</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10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1"/>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1000"/>
                                        <p:tgtEl>
                                          <p:spTgt spid="69"/>
                                        </p:tgtEl>
                                      </p:cBhvr>
                                    </p:animEffect>
                                  </p:childTnLst>
                                </p:cTn>
                              </p:par>
                              <p:par>
                                <p:cTn id="19" presetID="10"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10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1"/>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1425F7E-C83A-487F-B34D-F9F1B2B2B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281"/>
            <a:ext cx="12192000" cy="6269438"/>
          </a:xfrm>
          <a:prstGeom prst="rect">
            <a:avLst/>
          </a:prstGeom>
        </p:spPr>
      </p:pic>
    </p:spTree>
    <p:extLst>
      <p:ext uri="{BB962C8B-B14F-4D97-AF65-F5344CB8AC3E}">
        <p14:creationId xmlns:p14="http://schemas.microsoft.com/office/powerpoint/2010/main" val="3199276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14749E3F-4074-4636-A5E0-0901D2F0C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8287"/>
            <a:ext cx="12192000" cy="6121426"/>
          </a:xfrm>
          <a:prstGeom prst="rect">
            <a:avLst/>
          </a:prstGeom>
        </p:spPr>
      </p:pic>
    </p:spTree>
    <p:extLst>
      <p:ext uri="{BB962C8B-B14F-4D97-AF65-F5344CB8AC3E}">
        <p14:creationId xmlns:p14="http://schemas.microsoft.com/office/powerpoint/2010/main" val="4033524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B3B8F721-4D64-4382-8F74-FE42408D2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858"/>
            <a:ext cx="12192000" cy="6344283"/>
          </a:xfrm>
          <a:prstGeom prst="rect">
            <a:avLst/>
          </a:prstGeom>
        </p:spPr>
      </p:pic>
    </p:spTree>
    <p:extLst>
      <p:ext uri="{BB962C8B-B14F-4D97-AF65-F5344CB8AC3E}">
        <p14:creationId xmlns:p14="http://schemas.microsoft.com/office/powerpoint/2010/main" val="2542947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3FA27B1-D907-41AE-8D4C-5C4D087F0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3857"/>
            <a:ext cx="12192000" cy="6150286"/>
          </a:xfrm>
          <a:prstGeom prst="rect">
            <a:avLst/>
          </a:prstGeom>
        </p:spPr>
      </p:pic>
    </p:spTree>
    <p:extLst>
      <p:ext uri="{BB962C8B-B14F-4D97-AF65-F5344CB8AC3E}">
        <p14:creationId xmlns:p14="http://schemas.microsoft.com/office/powerpoint/2010/main" val="467530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4474BF8-60EE-40C9-ABCD-B31BBAF4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823"/>
            <a:ext cx="12192000" cy="6340354"/>
          </a:xfrm>
          <a:prstGeom prst="rect">
            <a:avLst/>
          </a:prstGeom>
        </p:spPr>
      </p:pic>
    </p:spTree>
    <p:extLst>
      <p:ext uri="{BB962C8B-B14F-4D97-AF65-F5344CB8AC3E}">
        <p14:creationId xmlns:p14="http://schemas.microsoft.com/office/powerpoint/2010/main" val="2207338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61E556-0B35-4E5E-85EF-300E6E80D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935"/>
            <a:ext cx="12192000" cy="6666129"/>
          </a:xfrm>
          <a:prstGeom prst="rect">
            <a:avLst/>
          </a:prstGeom>
        </p:spPr>
      </p:pic>
    </p:spTree>
    <p:extLst>
      <p:ext uri="{BB962C8B-B14F-4D97-AF65-F5344CB8AC3E}">
        <p14:creationId xmlns:p14="http://schemas.microsoft.com/office/powerpoint/2010/main" val="2785120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ransfer learning in CNNs&#10;">
            <a:extLst>
              <a:ext uri="{FF2B5EF4-FFF2-40B4-BE49-F238E27FC236}">
                <a16:creationId xmlns:a16="http://schemas.microsoft.com/office/drawing/2014/main" id="{FE869B95-4E04-4A70-9258-3DA966A2D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50" y="366633"/>
            <a:ext cx="11950700" cy="6124734"/>
          </a:xfrm>
          <a:prstGeom prst="rect">
            <a:avLst/>
          </a:prstGeom>
          <a:noFill/>
        </p:spPr>
      </p:pic>
    </p:spTree>
    <p:extLst>
      <p:ext uri="{BB962C8B-B14F-4D97-AF65-F5344CB8AC3E}">
        <p14:creationId xmlns:p14="http://schemas.microsoft.com/office/powerpoint/2010/main" val="36111545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591" y="332570"/>
            <a:ext cx="7197725" cy="504070"/>
          </a:xfrm>
        </p:spPr>
        <p:txBody>
          <a:bodyPr/>
          <a:lstStyle/>
          <a:p>
            <a:r>
              <a:rPr lang="en-GB" sz="2400" dirty="0"/>
              <a:t>Deep Networks – Tricks of the trade – activation function </a:t>
            </a:r>
          </a:p>
        </p:txBody>
      </p:sp>
      <p:pic>
        <p:nvPicPr>
          <p:cNvPr id="178179" name="Picture 3"/>
          <p:cNvPicPr>
            <a:picLocks noChangeAspect="1" noChangeArrowheads="1"/>
          </p:cNvPicPr>
          <p:nvPr/>
        </p:nvPicPr>
        <p:blipFill>
          <a:blip r:embed="rId2"/>
          <a:srcRect/>
          <a:stretch>
            <a:fillRect/>
          </a:stretch>
        </p:blipFill>
        <p:spPr bwMode="auto">
          <a:xfrm>
            <a:off x="1775400" y="1268700"/>
            <a:ext cx="1984000" cy="1224170"/>
          </a:xfrm>
          <a:prstGeom prst="rect">
            <a:avLst/>
          </a:prstGeom>
          <a:noFill/>
          <a:ln w="9525">
            <a:noFill/>
            <a:miter lim="800000"/>
            <a:headEnd/>
            <a:tailEnd/>
          </a:ln>
        </p:spPr>
      </p:pic>
      <p:pic>
        <p:nvPicPr>
          <p:cNvPr id="178180" name="Picture 4"/>
          <p:cNvPicPr>
            <a:picLocks noChangeAspect="1" noChangeArrowheads="1"/>
          </p:cNvPicPr>
          <p:nvPr/>
        </p:nvPicPr>
        <p:blipFill>
          <a:blip r:embed="rId3"/>
          <a:srcRect/>
          <a:stretch>
            <a:fillRect/>
          </a:stretch>
        </p:blipFill>
        <p:spPr bwMode="auto">
          <a:xfrm>
            <a:off x="1775400" y="3068950"/>
            <a:ext cx="1944270" cy="1296180"/>
          </a:xfrm>
          <a:prstGeom prst="rect">
            <a:avLst/>
          </a:prstGeom>
          <a:noFill/>
          <a:ln w="9525">
            <a:noFill/>
            <a:miter lim="800000"/>
            <a:headEnd/>
            <a:tailEnd/>
          </a:ln>
        </p:spPr>
      </p:pic>
      <p:pic>
        <p:nvPicPr>
          <p:cNvPr id="178181" name="Picture 5"/>
          <p:cNvPicPr>
            <a:picLocks noChangeAspect="1" noChangeArrowheads="1"/>
          </p:cNvPicPr>
          <p:nvPr/>
        </p:nvPicPr>
        <p:blipFill>
          <a:blip r:embed="rId4"/>
          <a:srcRect/>
          <a:stretch>
            <a:fillRect/>
          </a:stretch>
        </p:blipFill>
        <p:spPr bwMode="auto">
          <a:xfrm>
            <a:off x="1775400" y="4725181"/>
            <a:ext cx="1970240" cy="1270609"/>
          </a:xfrm>
          <a:prstGeom prst="rect">
            <a:avLst/>
          </a:prstGeom>
          <a:noFill/>
          <a:ln w="9525">
            <a:noFill/>
            <a:miter lim="800000"/>
            <a:headEnd/>
            <a:tailEnd/>
          </a:ln>
        </p:spPr>
      </p:pic>
      <p:sp>
        <p:nvSpPr>
          <p:cNvPr id="9" name="TextBox 8"/>
          <p:cNvSpPr txBox="1"/>
          <p:nvPr/>
        </p:nvSpPr>
        <p:spPr>
          <a:xfrm>
            <a:off x="2279471" y="2492871"/>
            <a:ext cx="766557" cy="307777"/>
          </a:xfrm>
          <a:prstGeom prst="rect">
            <a:avLst/>
          </a:prstGeom>
          <a:noFill/>
        </p:spPr>
        <p:txBody>
          <a:bodyPr wrap="none" rtlCol="0">
            <a:spAutoFit/>
          </a:bodyPr>
          <a:lstStyle/>
          <a:p>
            <a:r>
              <a:rPr lang="en-GB" sz="1400" dirty="0"/>
              <a:t>Sigmoid</a:t>
            </a:r>
          </a:p>
        </p:txBody>
      </p:sp>
      <p:sp>
        <p:nvSpPr>
          <p:cNvPr id="10" name="TextBox 9"/>
          <p:cNvSpPr txBox="1"/>
          <p:nvPr/>
        </p:nvSpPr>
        <p:spPr>
          <a:xfrm>
            <a:off x="3935700" y="1196691"/>
            <a:ext cx="1821332" cy="307777"/>
          </a:xfrm>
          <a:prstGeom prst="rect">
            <a:avLst/>
          </a:prstGeom>
          <a:noFill/>
        </p:spPr>
        <p:txBody>
          <a:bodyPr wrap="none" rtlCol="0">
            <a:spAutoFit/>
          </a:bodyPr>
          <a:lstStyle/>
          <a:p>
            <a:r>
              <a:rPr lang="en-GB" sz="1400" dirty="0">
                <a:sym typeface="Symbol"/>
              </a:rPr>
              <a:t>sigmoid(x) = 1/ (1+e</a:t>
            </a:r>
            <a:r>
              <a:rPr lang="en-GB" sz="1400" baseline="30000" dirty="0">
                <a:sym typeface="Symbol"/>
              </a:rPr>
              <a:t>-x</a:t>
            </a:r>
            <a:r>
              <a:rPr lang="en-GB" sz="1400" dirty="0">
                <a:sym typeface="Symbol"/>
              </a:rPr>
              <a:t> )</a:t>
            </a:r>
            <a:endParaRPr lang="en-GB" sz="1400" baseline="30000" dirty="0"/>
          </a:p>
        </p:txBody>
      </p:sp>
      <p:sp>
        <p:nvSpPr>
          <p:cNvPr id="11" name="TextBox 10"/>
          <p:cNvSpPr txBox="1"/>
          <p:nvPr/>
        </p:nvSpPr>
        <p:spPr>
          <a:xfrm>
            <a:off x="3935700" y="1556740"/>
            <a:ext cx="5904820" cy="1446550"/>
          </a:xfrm>
          <a:prstGeom prst="rect">
            <a:avLst/>
          </a:prstGeom>
          <a:noFill/>
        </p:spPr>
        <p:txBody>
          <a:bodyPr wrap="square" rtlCol="0">
            <a:spAutoFit/>
          </a:bodyPr>
          <a:lstStyle/>
          <a:p>
            <a:r>
              <a:rPr lang="en-GB" sz="1400" dirty="0"/>
              <a:t>- Squashes numbers to range [0,1]</a:t>
            </a:r>
          </a:p>
          <a:p>
            <a:r>
              <a:rPr lang="en-GB" sz="1400" dirty="0"/>
              <a:t>- Historically popular</a:t>
            </a:r>
          </a:p>
          <a:p>
            <a:r>
              <a:rPr lang="en-GB" sz="1400" dirty="0">
                <a:solidFill>
                  <a:srgbClr val="FF0000"/>
                </a:solidFill>
              </a:rPr>
              <a:t>- Saturated neurons “kill” the gradients</a:t>
            </a:r>
          </a:p>
          <a:p>
            <a:r>
              <a:rPr lang="en-GB" sz="1400" dirty="0">
                <a:solidFill>
                  <a:srgbClr val="FF0000"/>
                </a:solidFill>
              </a:rPr>
              <a:t>- Sigmoid outputs are not zero-</a:t>
            </a:r>
            <a:r>
              <a:rPr lang="en-GB" sz="1400" dirty="0" err="1">
                <a:solidFill>
                  <a:srgbClr val="FF0000"/>
                </a:solidFill>
              </a:rPr>
              <a:t>centered</a:t>
            </a:r>
            <a:r>
              <a:rPr lang="en-GB" sz="1400" dirty="0">
                <a:solidFill>
                  <a:srgbClr val="FF0000"/>
                </a:solidFill>
              </a:rPr>
              <a:t> – gradients in same direction   </a:t>
            </a:r>
          </a:p>
          <a:p>
            <a:r>
              <a:rPr lang="en-GB" sz="1400" dirty="0">
                <a:solidFill>
                  <a:srgbClr val="FF0000"/>
                </a:solidFill>
              </a:rPr>
              <a:t>- Expensive to compute</a:t>
            </a:r>
          </a:p>
          <a:p>
            <a:endParaRPr lang="en-GB" dirty="0"/>
          </a:p>
        </p:txBody>
      </p:sp>
      <p:sp>
        <p:nvSpPr>
          <p:cNvPr id="12" name="TextBox 11"/>
          <p:cNvSpPr txBox="1"/>
          <p:nvPr/>
        </p:nvSpPr>
        <p:spPr>
          <a:xfrm>
            <a:off x="3935700" y="3140961"/>
            <a:ext cx="2007729" cy="307777"/>
          </a:xfrm>
          <a:prstGeom prst="rect">
            <a:avLst/>
          </a:prstGeom>
          <a:noFill/>
        </p:spPr>
        <p:txBody>
          <a:bodyPr wrap="none" rtlCol="0">
            <a:spAutoFit/>
          </a:bodyPr>
          <a:lstStyle/>
          <a:p>
            <a:r>
              <a:rPr lang="en-GB" sz="1400" dirty="0">
                <a:sym typeface="Symbol"/>
              </a:rPr>
              <a:t>tanh(x) = e</a:t>
            </a:r>
            <a:r>
              <a:rPr lang="en-GB" sz="1400" baseline="30000" dirty="0">
                <a:sym typeface="Symbol"/>
              </a:rPr>
              <a:t>x</a:t>
            </a:r>
            <a:r>
              <a:rPr lang="en-GB" sz="1400" dirty="0">
                <a:sym typeface="Symbol"/>
              </a:rPr>
              <a:t> – e</a:t>
            </a:r>
            <a:r>
              <a:rPr lang="en-GB" sz="1400" baseline="30000" dirty="0">
                <a:sym typeface="Symbol"/>
              </a:rPr>
              <a:t>-x</a:t>
            </a:r>
            <a:r>
              <a:rPr lang="en-GB" sz="1400" dirty="0">
                <a:sym typeface="Symbol"/>
              </a:rPr>
              <a:t>/ e</a:t>
            </a:r>
            <a:r>
              <a:rPr lang="en-GB" sz="1400" baseline="30000" dirty="0">
                <a:sym typeface="Symbol"/>
              </a:rPr>
              <a:t>x</a:t>
            </a:r>
            <a:r>
              <a:rPr lang="en-GB" sz="1400" dirty="0">
                <a:sym typeface="Symbol"/>
              </a:rPr>
              <a:t> –+e</a:t>
            </a:r>
            <a:r>
              <a:rPr lang="en-GB" sz="1400" baseline="30000" dirty="0">
                <a:sym typeface="Symbol"/>
              </a:rPr>
              <a:t>-x</a:t>
            </a:r>
            <a:endParaRPr lang="en-GB" sz="1400" baseline="30000" dirty="0"/>
          </a:p>
        </p:txBody>
      </p:sp>
      <p:sp>
        <p:nvSpPr>
          <p:cNvPr id="13" name="TextBox 12"/>
          <p:cNvSpPr txBox="1"/>
          <p:nvPr/>
        </p:nvSpPr>
        <p:spPr>
          <a:xfrm>
            <a:off x="3935700" y="3501010"/>
            <a:ext cx="5904820" cy="738664"/>
          </a:xfrm>
          <a:prstGeom prst="rect">
            <a:avLst/>
          </a:prstGeom>
          <a:noFill/>
        </p:spPr>
        <p:txBody>
          <a:bodyPr wrap="square" rtlCol="0">
            <a:spAutoFit/>
          </a:bodyPr>
          <a:lstStyle/>
          <a:p>
            <a:r>
              <a:rPr lang="en-GB" sz="1400" dirty="0"/>
              <a:t>- Squashes numbers to range [1,-1]</a:t>
            </a:r>
          </a:p>
          <a:p>
            <a:r>
              <a:rPr lang="en-GB" sz="1400" dirty="0">
                <a:solidFill>
                  <a:srgbClr val="FF0000"/>
                </a:solidFill>
              </a:rPr>
              <a:t>- Saturated neurons “kill” the gradients</a:t>
            </a:r>
          </a:p>
          <a:p>
            <a:r>
              <a:rPr lang="en-GB" sz="1400" dirty="0">
                <a:solidFill>
                  <a:srgbClr val="92D050"/>
                </a:solidFill>
              </a:rPr>
              <a:t>- Zero </a:t>
            </a:r>
            <a:r>
              <a:rPr lang="en-GB" sz="1400" dirty="0" err="1">
                <a:solidFill>
                  <a:srgbClr val="92D050"/>
                </a:solidFill>
              </a:rPr>
              <a:t>centered</a:t>
            </a:r>
            <a:r>
              <a:rPr lang="en-GB" sz="1400" dirty="0">
                <a:solidFill>
                  <a:srgbClr val="92D050"/>
                </a:solidFill>
              </a:rPr>
              <a:t> </a:t>
            </a:r>
          </a:p>
        </p:txBody>
      </p:sp>
      <p:sp>
        <p:nvSpPr>
          <p:cNvPr id="14" name="TextBox 13"/>
          <p:cNvSpPr txBox="1"/>
          <p:nvPr/>
        </p:nvSpPr>
        <p:spPr>
          <a:xfrm>
            <a:off x="3935701" y="4653170"/>
            <a:ext cx="2191113" cy="523220"/>
          </a:xfrm>
          <a:prstGeom prst="rect">
            <a:avLst/>
          </a:prstGeom>
          <a:noFill/>
        </p:spPr>
        <p:txBody>
          <a:bodyPr wrap="none" rtlCol="0">
            <a:spAutoFit/>
          </a:bodyPr>
          <a:lstStyle/>
          <a:p>
            <a:r>
              <a:rPr lang="en-GB" sz="1400" dirty="0" err="1">
                <a:sym typeface="Symbol"/>
              </a:rPr>
              <a:t>ReLU</a:t>
            </a:r>
            <a:r>
              <a:rPr lang="en-GB" sz="1400" dirty="0">
                <a:sym typeface="Symbol"/>
              </a:rPr>
              <a:t> (Rectified Linear Unit)</a:t>
            </a:r>
          </a:p>
          <a:p>
            <a:r>
              <a:rPr lang="en-GB" sz="1400" dirty="0">
                <a:sym typeface="Symbol"/>
              </a:rPr>
              <a:t> </a:t>
            </a:r>
            <a:r>
              <a:rPr lang="en-GB" sz="1400" dirty="0" err="1">
                <a:sym typeface="Symbol"/>
              </a:rPr>
              <a:t>relu</a:t>
            </a:r>
            <a:r>
              <a:rPr lang="en-GB" sz="1400" dirty="0">
                <a:sym typeface="Symbol"/>
              </a:rPr>
              <a:t>(x) = max (0,x)</a:t>
            </a:r>
            <a:endParaRPr lang="en-GB" sz="1400" baseline="30000" dirty="0"/>
          </a:p>
        </p:txBody>
      </p:sp>
      <p:sp>
        <p:nvSpPr>
          <p:cNvPr id="15" name="TextBox 14"/>
          <p:cNvSpPr txBox="1"/>
          <p:nvPr/>
        </p:nvSpPr>
        <p:spPr>
          <a:xfrm>
            <a:off x="3935700" y="5301260"/>
            <a:ext cx="4795345" cy="954107"/>
          </a:xfrm>
          <a:prstGeom prst="rect">
            <a:avLst/>
          </a:prstGeom>
          <a:noFill/>
        </p:spPr>
        <p:txBody>
          <a:bodyPr wrap="square" rtlCol="0">
            <a:spAutoFit/>
          </a:bodyPr>
          <a:lstStyle/>
          <a:p>
            <a:r>
              <a:rPr lang="en-GB" sz="1400" dirty="0">
                <a:solidFill>
                  <a:srgbClr val="92D050"/>
                </a:solidFill>
              </a:rPr>
              <a:t>- Does not saturate (in + region)</a:t>
            </a:r>
          </a:p>
          <a:p>
            <a:pPr>
              <a:buFontTx/>
              <a:buChar char="-"/>
            </a:pPr>
            <a:r>
              <a:rPr lang="en-GB" sz="1400" dirty="0">
                <a:solidFill>
                  <a:srgbClr val="92D050"/>
                </a:solidFill>
              </a:rPr>
              <a:t>Converges much faster in practice (6x)</a:t>
            </a:r>
            <a:endParaRPr lang="en-GB" dirty="0">
              <a:solidFill>
                <a:srgbClr val="92D050"/>
              </a:solidFill>
            </a:endParaRPr>
          </a:p>
          <a:p>
            <a:pPr>
              <a:buFontTx/>
              <a:buChar char="-"/>
            </a:pPr>
            <a:r>
              <a:rPr lang="en-GB" sz="1400" dirty="0">
                <a:solidFill>
                  <a:srgbClr val="92D050"/>
                </a:solidFill>
              </a:rPr>
              <a:t> Computationally efficient</a:t>
            </a:r>
          </a:p>
          <a:p>
            <a:r>
              <a:rPr lang="en-GB" sz="1400" dirty="0">
                <a:solidFill>
                  <a:srgbClr val="FF0000"/>
                </a:solidFill>
              </a:rPr>
              <a:t>- Not zero-</a:t>
            </a:r>
            <a:r>
              <a:rPr lang="en-GB" sz="1400" dirty="0" err="1">
                <a:solidFill>
                  <a:srgbClr val="FF0000"/>
                </a:solidFill>
              </a:rPr>
              <a:t>centered</a:t>
            </a:r>
            <a:r>
              <a:rPr lang="en-GB" sz="1400" dirty="0">
                <a:solidFill>
                  <a:srgbClr val="FF0000"/>
                </a:solidFill>
              </a:rPr>
              <a:t> </a:t>
            </a:r>
          </a:p>
        </p:txBody>
      </p:sp>
      <p:pic>
        <p:nvPicPr>
          <p:cNvPr id="4" name="Picture 3" descr="Chart, histogram&#10;&#10;Description automatically generated">
            <a:extLst>
              <a:ext uri="{FF2B5EF4-FFF2-40B4-BE49-F238E27FC236}">
                <a16:creationId xmlns:a16="http://schemas.microsoft.com/office/drawing/2014/main" id="{0D95C279-AC56-46C6-8BF1-A7F0CBE74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1009" y="2984776"/>
            <a:ext cx="2659011" cy="1477228"/>
          </a:xfrm>
          <a:prstGeom prst="rect">
            <a:avLst/>
          </a:prstGeom>
        </p:spPr>
      </p:pic>
      <p:pic>
        <p:nvPicPr>
          <p:cNvPr id="6" name="Picture 5" descr="Chart, line chart&#10;&#10;Description automatically generated">
            <a:extLst>
              <a:ext uri="{FF2B5EF4-FFF2-40B4-BE49-F238E27FC236}">
                <a16:creationId xmlns:a16="http://schemas.microsoft.com/office/drawing/2014/main" id="{746D5104-0D75-4BCE-A520-79B9C4D291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1009" y="4653170"/>
            <a:ext cx="2790825" cy="1638300"/>
          </a:xfrm>
          <a:prstGeom prst="rect">
            <a:avLst/>
          </a:prstGeom>
        </p:spPr>
      </p:pic>
      <p:pic>
        <p:nvPicPr>
          <p:cNvPr id="8" name="Picture 7" descr="Chart&#10;&#10;Description automatically generated">
            <a:extLst>
              <a:ext uri="{FF2B5EF4-FFF2-40B4-BE49-F238E27FC236}">
                <a16:creationId xmlns:a16="http://schemas.microsoft.com/office/drawing/2014/main" id="{6ADBF49F-B725-465D-B42A-5E8AA81689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7003" y="1060795"/>
            <a:ext cx="2867025" cy="1590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1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8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81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8311" y="66562"/>
            <a:ext cx="7197725" cy="598345"/>
          </a:xfrm>
        </p:spPr>
        <p:txBody>
          <a:bodyPr/>
          <a:lstStyle/>
          <a:p>
            <a:r>
              <a:rPr lang="en-GB" sz="2800" dirty="0"/>
              <a:t>Deep Networks – Tricks of the trade</a:t>
            </a:r>
          </a:p>
        </p:txBody>
      </p:sp>
      <p:pic>
        <p:nvPicPr>
          <p:cNvPr id="179202" name="Picture 2"/>
          <p:cNvPicPr>
            <a:picLocks noGrp="1" noChangeAspect="1" noChangeArrowheads="1"/>
          </p:cNvPicPr>
          <p:nvPr>
            <p:ph idx="1"/>
          </p:nvPr>
        </p:nvPicPr>
        <p:blipFill>
          <a:blip r:embed="rId2"/>
          <a:srcRect/>
          <a:stretch>
            <a:fillRect/>
          </a:stretch>
        </p:blipFill>
        <p:spPr bwMode="auto">
          <a:xfrm>
            <a:off x="1113611" y="1432459"/>
            <a:ext cx="3744520" cy="1805069"/>
          </a:xfrm>
          <a:prstGeom prst="rect">
            <a:avLst/>
          </a:prstGeom>
          <a:noFill/>
          <a:ln w="9525">
            <a:noFill/>
            <a:miter lim="800000"/>
            <a:headEnd/>
            <a:tailEnd/>
          </a:ln>
        </p:spPr>
      </p:pic>
      <p:sp>
        <p:nvSpPr>
          <p:cNvPr id="5" name="TextBox 4"/>
          <p:cNvSpPr txBox="1"/>
          <p:nvPr/>
        </p:nvSpPr>
        <p:spPr>
          <a:xfrm>
            <a:off x="1109075" y="834198"/>
            <a:ext cx="1876796" cy="369332"/>
          </a:xfrm>
          <a:prstGeom prst="rect">
            <a:avLst/>
          </a:prstGeom>
          <a:noFill/>
        </p:spPr>
        <p:txBody>
          <a:bodyPr wrap="none" rtlCol="0">
            <a:spAutoFit/>
          </a:bodyPr>
          <a:lstStyle/>
          <a:p>
            <a:r>
              <a:rPr lang="en-GB" dirty="0"/>
              <a:t>Data Initialisation </a:t>
            </a:r>
          </a:p>
        </p:txBody>
      </p:sp>
      <p:sp>
        <p:nvSpPr>
          <p:cNvPr id="6" name="TextBox 5"/>
          <p:cNvSpPr txBox="1"/>
          <p:nvPr/>
        </p:nvSpPr>
        <p:spPr>
          <a:xfrm>
            <a:off x="7036527" y="899977"/>
            <a:ext cx="2111604" cy="369332"/>
          </a:xfrm>
          <a:prstGeom prst="rect">
            <a:avLst/>
          </a:prstGeom>
          <a:noFill/>
        </p:spPr>
        <p:txBody>
          <a:bodyPr wrap="none" rtlCol="0">
            <a:spAutoFit/>
          </a:bodyPr>
          <a:lstStyle/>
          <a:p>
            <a:r>
              <a:rPr lang="en-GB" dirty="0"/>
              <a:t>Weight Initialisation </a:t>
            </a:r>
          </a:p>
        </p:txBody>
      </p:sp>
      <p:pic>
        <p:nvPicPr>
          <p:cNvPr id="179203" name="Picture 3"/>
          <p:cNvPicPr>
            <a:picLocks noChangeAspect="1" noChangeArrowheads="1"/>
          </p:cNvPicPr>
          <p:nvPr/>
        </p:nvPicPr>
        <p:blipFill>
          <a:blip r:embed="rId3"/>
          <a:srcRect/>
          <a:stretch>
            <a:fillRect/>
          </a:stretch>
        </p:blipFill>
        <p:spPr bwMode="auto">
          <a:xfrm>
            <a:off x="7014871" y="1372822"/>
            <a:ext cx="3168440" cy="1166234"/>
          </a:xfrm>
          <a:prstGeom prst="rect">
            <a:avLst/>
          </a:prstGeom>
          <a:noFill/>
          <a:ln w="9525">
            <a:noFill/>
            <a:miter lim="800000"/>
            <a:headEnd/>
            <a:tailEnd/>
          </a:ln>
        </p:spPr>
      </p:pic>
      <p:sp>
        <p:nvSpPr>
          <p:cNvPr id="8" name="TextBox 7"/>
          <p:cNvSpPr txBox="1"/>
          <p:nvPr/>
        </p:nvSpPr>
        <p:spPr>
          <a:xfrm>
            <a:off x="1113611" y="3635748"/>
            <a:ext cx="1573123" cy="369332"/>
          </a:xfrm>
          <a:prstGeom prst="rect">
            <a:avLst/>
          </a:prstGeom>
          <a:noFill/>
        </p:spPr>
        <p:txBody>
          <a:bodyPr wrap="none" rtlCol="0">
            <a:spAutoFit/>
          </a:bodyPr>
          <a:lstStyle/>
          <a:p>
            <a:r>
              <a:rPr lang="en-GB" dirty="0"/>
              <a:t>Regularisation </a:t>
            </a:r>
          </a:p>
        </p:txBody>
      </p:sp>
      <p:pic>
        <p:nvPicPr>
          <p:cNvPr id="179204" name="Picture 4"/>
          <p:cNvPicPr>
            <a:picLocks noChangeAspect="1" noChangeArrowheads="1"/>
          </p:cNvPicPr>
          <p:nvPr/>
        </p:nvPicPr>
        <p:blipFill>
          <a:blip r:embed="rId4"/>
          <a:srcRect/>
          <a:stretch>
            <a:fillRect/>
          </a:stretch>
        </p:blipFill>
        <p:spPr bwMode="auto">
          <a:xfrm>
            <a:off x="835804" y="4219102"/>
            <a:ext cx="4104570" cy="2404766"/>
          </a:xfrm>
          <a:prstGeom prst="rect">
            <a:avLst/>
          </a:prstGeom>
          <a:noFill/>
          <a:ln w="9525">
            <a:noFill/>
            <a:miter lim="800000"/>
            <a:headEnd/>
            <a:tailEnd/>
          </a:ln>
        </p:spPr>
      </p:pic>
      <p:sp>
        <p:nvSpPr>
          <p:cNvPr id="10" name="TextBox 9"/>
          <p:cNvSpPr txBox="1"/>
          <p:nvPr/>
        </p:nvSpPr>
        <p:spPr>
          <a:xfrm>
            <a:off x="7117646" y="2636012"/>
            <a:ext cx="3672510" cy="738664"/>
          </a:xfrm>
          <a:prstGeom prst="rect">
            <a:avLst/>
          </a:prstGeom>
          <a:noFill/>
        </p:spPr>
        <p:txBody>
          <a:bodyPr wrap="square" rtlCol="0">
            <a:spAutoFit/>
          </a:bodyPr>
          <a:lstStyle/>
          <a:p>
            <a:r>
              <a:rPr lang="en-GB" sz="1400" dirty="0"/>
              <a:t>Depends on </a:t>
            </a:r>
          </a:p>
          <a:p>
            <a:r>
              <a:rPr lang="en-GB" sz="1400" dirty="0"/>
              <a:t>- number of connections to hidden unit</a:t>
            </a:r>
          </a:p>
          <a:p>
            <a:r>
              <a:rPr lang="en-GB" sz="1400" dirty="0"/>
              <a:t>- activation function of units</a:t>
            </a:r>
          </a:p>
        </p:txBody>
      </p:sp>
      <p:pic>
        <p:nvPicPr>
          <p:cNvPr id="3" name="Picture 2">
            <a:extLst>
              <a:ext uri="{FF2B5EF4-FFF2-40B4-BE49-F238E27FC236}">
                <a16:creationId xmlns:a16="http://schemas.microsoft.com/office/drawing/2014/main" id="{B2D5500D-2F77-42DE-B354-FBCACE07F244}"/>
              </a:ext>
            </a:extLst>
          </p:cNvPr>
          <p:cNvPicPr>
            <a:picLocks noChangeAspect="1"/>
          </p:cNvPicPr>
          <p:nvPr/>
        </p:nvPicPr>
        <p:blipFill>
          <a:blip r:embed="rId5"/>
          <a:stretch>
            <a:fillRect/>
          </a:stretch>
        </p:blipFill>
        <p:spPr>
          <a:xfrm>
            <a:off x="6863897" y="4005080"/>
            <a:ext cx="4377307" cy="1511939"/>
          </a:xfrm>
          <a:prstGeom prst="rect">
            <a:avLst/>
          </a:prstGeom>
        </p:spPr>
      </p:pic>
      <p:pic>
        <p:nvPicPr>
          <p:cNvPr id="4" name="Picture 3">
            <a:extLst>
              <a:ext uri="{FF2B5EF4-FFF2-40B4-BE49-F238E27FC236}">
                <a16:creationId xmlns:a16="http://schemas.microsoft.com/office/drawing/2014/main" id="{036FDE65-5794-4C7C-8DB4-67C6DCAEB953}"/>
              </a:ext>
            </a:extLst>
          </p:cNvPr>
          <p:cNvPicPr>
            <a:picLocks noChangeAspect="1"/>
          </p:cNvPicPr>
          <p:nvPr/>
        </p:nvPicPr>
        <p:blipFill>
          <a:blip r:embed="rId6"/>
          <a:stretch>
            <a:fillRect/>
          </a:stretch>
        </p:blipFill>
        <p:spPr>
          <a:xfrm>
            <a:off x="7121420" y="5361243"/>
            <a:ext cx="3164098" cy="1048603"/>
          </a:xfrm>
          <a:prstGeom prst="rect">
            <a:avLst/>
          </a:prstGeom>
        </p:spPr>
      </p:pic>
      <p:pic>
        <p:nvPicPr>
          <p:cNvPr id="7" name="Picture 6">
            <a:extLst>
              <a:ext uri="{FF2B5EF4-FFF2-40B4-BE49-F238E27FC236}">
                <a16:creationId xmlns:a16="http://schemas.microsoft.com/office/drawing/2014/main" id="{B376D12E-DB5B-46FF-A48A-7DAEA6EE40A3}"/>
              </a:ext>
            </a:extLst>
          </p:cNvPr>
          <p:cNvPicPr>
            <a:picLocks noChangeAspect="1"/>
          </p:cNvPicPr>
          <p:nvPr/>
        </p:nvPicPr>
        <p:blipFill>
          <a:blip r:embed="rId7"/>
          <a:stretch>
            <a:fillRect/>
          </a:stretch>
        </p:blipFill>
        <p:spPr>
          <a:xfrm>
            <a:off x="6985575" y="3785605"/>
            <a:ext cx="3151905" cy="6828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WGXS.gif"/>
          <p:cNvPicPr>
            <a:picLocks noChangeAspect="1"/>
          </p:cNvPicPr>
          <p:nvPr/>
        </p:nvPicPr>
        <p:blipFill>
          <a:blip r:embed="rId2"/>
          <a:stretch>
            <a:fillRect/>
          </a:stretch>
        </p:blipFill>
        <p:spPr>
          <a:xfrm>
            <a:off x="3791681" y="1772771"/>
            <a:ext cx="3744520" cy="2898983"/>
          </a:xfrm>
          <a:prstGeom prst="rect">
            <a:avLst/>
          </a:prstGeom>
        </p:spPr>
      </p:pic>
      <p:sp>
        <p:nvSpPr>
          <p:cNvPr id="7" name="Title 1"/>
          <p:cNvSpPr txBox="1">
            <a:spLocks/>
          </p:cNvSpPr>
          <p:nvPr/>
        </p:nvSpPr>
        <p:spPr bwMode="auto">
          <a:xfrm>
            <a:off x="3143591" y="260560"/>
            <a:ext cx="7197725" cy="106205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eaLnBrk="0" fontAlgn="base" hangingPunct="0">
              <a:lnSpc>
                <a:spcPts val="2600"/>
              </a:lnSpc>
              <a:spcBef>
                <a:spcPct val="0"/>
              </a:spcBef>
              <a:spcAft>
                <a:spcPct val="0"/>
              </a:spcAft>
              <a:defRPr/>
            </a:pPr>
            <a:r>
              <a:rPr lang="en-GB" sz="2800" b="1" kern="0">
                <a:latin typeface="+mj-lt"/>
                <a:ea typeface="ＭＳ Ｐゴシック" pitchFamily="-105" charset="-128"/>
                <a:cs typeface="+mj-cs"/>
              </a:rPr>
              <a:t>Deep Networks – Tricks of the trade</a:t>
            </a:r>
            <a:endParaRPr lang="en-GB" sz="2800" b="1" kern="0" dirty="0">
              <a:latin typeface="+mj-lt"/>
              <a:ea typeface="ＭＳ Ｐゴシック" pitchFamily="-105" charset="-128"/>
              <a:cs typeface="+mj-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p:nvPr/>
        </p:nvSpPr>
        <p:spPr>
          <a:xfrm>
            <a:off x="1524775" y="730050"/>
            <a:ext cx="1798800" cy="55500"/>
          </a:xfrm>
          <a:prstGeom prst="rect">
            <a:avLst/>
          </a:prstGeom>
          <a:solidFill>
            <a:srgbClr val="6D9EEB"/>
          </a:solidFill>
          <a:ln>
            <a:noFill/>
          </a:ln>
        </p:spPr>
        <p:txBody>
          <a:bodyPr lIns="91425" tIns="91425" rIns="91425" bIns="91425" anchor="ctr" anchorCtr="0">
            <a:noAutofit/>
          </a:bodyPr>
          <a:lstStyle/>
          <a:p>
            <a:endParaRPr/>
          </a:p>
        </p:txBody>
      </p:sp>
      <p:sp>
        <p:nvSpPr>
          <p:cNvPr id="41" name="Shape 41"/>
          <p:cNvSpPr/>
          <p:nvPr/>
        </p:nvSpPr>
        <p:spPr>
          <a:xfrm>
            <a:off x="3329231" y="730050"/>
            <a:ext cx="7350299" cy="55500"/>
          </a:xfrm>
          <a:prstGeom prst="rect">
            <a:avLst/>
          </a:prstGeom>
          <a:solidFill>
            <a:srgbClr val="1C4587"/>
          </a:solidFill>
          <a:ln>
            <a:noFill/>
          </a:ln>
        </p:spPr>
        <p:txBody>
          <a:bodyPr lIns="91425" tIns="91425" rIns="91425" bIns="91425" anchor="ctr" anchorCtr="0">
            <a:noAutofit/>
          </a:bodyPr>
          <a:lstStyle/>
          <a:p>
            <a:endParaRPr/>
          </a:p>
        </p:txBody>
      </p:sp>
      <p:sp>
        <p:nvSpPr>
          <p:cNvPr id="42" name="Shape 42"/>
          <p:cNvSpPr txBox="1">
            <a:spLocks noGrp="1"/>
          </p:cNvSpPr>
          <p:nvPr>
            <p:ph type="ctrTitle"/>
          </p:nvPr>
        </p:nvSpPr>
        <p:spPr>
          <a:xfrm>
            <a:off x="2145200" y="212024"/>
            <a:ext cx="7772400" cy="456299"/>
          </a:xfrm>
          <a:prstGeom prst="rect">
            <a:avLst/>
          </a:prstGeom>
        </p:spPr>
        <p:txBody>
          <a:bodyPr vert="horz" lIns="91425" tIns="91425" rIns="91425" bIns="91425" rtlCol="0" anchor="b" anchorCtr="0">
            <a:noAutofit/>
          </a:bodyPr>
          <a:lstStyle/>
          <a:p>
            <a:pPr>
              <a:spcBef>
                <a:spcPts val="0"/>
              </a:spcBef>
            </a:pPr>
            <a:r>
              <a:rPr lang="en" sz="2400">
                <a:solidFill>
                  <a:srgbClr val="000000"/>
                </a:solidFill>
              </a:rPr>
              <a:t>What is object detection?</a:t>
            </a:r>
          </a:p>
        </p:txBody>
      </p:sp>
      <p:sp>
        <p:nvSpPr>
          <p:cNvPr id="43" name="Shape 43"/>
          <p:cNvSpPr txBox="1"/>
          <p:nvPr/>
        </p:nvSpPr>
        <p:spPr>
          <a:xfrm>
            <a:off x="2583050" y="1924250"/>
            <a:ext cx="3657600" cy="457200"/>
          </a:xfrm>
          <a:prstGeom prst="rect">
            <a:avLst/>
          </a:prstGeom>
          <a:noFill/>
          <a:ln>
            <a:noFill/>
          </a:ln>
        </p:spPr>
        <p:txBody>
          <a:bodyPr lIns="91425" tIns="91425" rIns="91425" bIns="91425" anchor="t" anchorCtr="0">
            <a:noAutofit/>
          </a:bodyPr>
          <a:lstStyle/>
          <a:p>
            <a:endParaRPr/>
          </a:p>
        </p:txBody>
      </p:sp>
      <p:sp>
        <p:nvSpPr>
          <p:cNvPr id="44" name="Shape 44"/>
          <p:cNvSpPr txBox="1"/>
          <p:nvPr/>
        </p:nvSpPr>
        <p:spPr>
          <a:xfrm>
            <a:off x="2215850" y="1226019"/>
            <a:ext cx="9144000" cy="501900"/>
          </a:xfrm>
          <a:prstGeom prst="rect">
            <a:avLst/>
          </a:prstGeom>
          <a:noFill/>
          <a:ln>
            <a:noFill/>
          </a:ln>
        </p:spPr>
        <p:txBody>
          <a:bodyPr lIns="91425" tIns="91425" rIns="91425" bIns="91425" anchor="t" anchorCtr="0">
            <a:noAutofit/>
          </a:bodyPr>
          <a:lstStyle/>
          <a:p>
            <a:pPr marL="457200" indent="-355600">
              <a:buSzPct val="100000"/>
              <a:buChar char="●"/>
            </a:pPr>
            <a:r>
              <a:rPr lang="en" sz="2000"/>
              <a:t>classification</a:t>
            </a:r>
          </a:p>
        </p:txBody>
      </p:sp>
      <p:pic>
        <p:nvPicPr>
          <p:cNvPr id="45" name="Shape 45"/>
          <p:cNvPicPr preferRelativeResize="0"/>
          <p:nvPr/>
        </p:nvPicPr>
        <p:blipFill>
          <a:blip r:embed="rId3">
            <a:alphaModFix/>
          </a:blip>
          <a:stretch>
            <a:fillRect/>
          </a:stretch>
        </p:blipFill>
        <p:spPr>
          <a:xfrm>
            <a:off x="4792525" y="5316126"/>
            <a:ext cx="2097008" cy="1586125"/>
          </a:xfrm>
          <a:prstGeom prst="rect">
            <a:avLst/>
          </a:prstGeom>
          <a:noFill/>
          <a:ln>
            <a:noFill/>
          </a:ln>
        </p:spPr>
      </p:pic>
      <p:sp>
        <p:nvSpPr>
          <p:cNvPr id="46" name="Shape 46"/>
          <p:cNvSpPr txBox="1"/>
          <p:nvPr/>
        </p:nvSpPr>
        <p:spPr>
          <a:xfrm>
            <a:off x="2215850" y="2673819"/>
            <a:ext cx="9144000" cy="501900"/>
          </a:xfrm>
          <a:prstGeom prst="rect">
            <a:avLst/>
          </a:prstGeom>
          <a:noFill/>
          <a:ln>
            <a:noFill/>
          </a:ln>
        </p:spPr>
        <p:txBody>
          <a:bodyPr lIns="91425" tIns="91425" rIns="91425" bIns="91425" anchor="t" anchorCtr="0">
            <a:noAutofit/>
          </a:bodyPr>
          <a:lstStyle/>
          <a:p>
            <a:pPr marL="457200" indent="-355600">
              <a:buSzPct val="100000"/>
              <a:buChar char="●"/>
            </a:pPr>
            <a:r>
              <a:rPr lang="en" sz="2000"/>
              <a:t>localization</a:t>
            </a:r>
          </a:p>
          <a:p>
            <a:endParaRPr sz="2000"/>
          </a:p>
        </p:txBody>
      </p:sp>
      <p:sp>
        <p:nvSpPr>
          <p:cNvPr id="47" name="Shape 47"/>
          <p:cNvSpPr txBox="1"/>
          <p:nvPr/>
        </p:nvSpPr>
        <p:spPr>
          <a:xfrm>
            <a:off x="2215850" y="4121619"/>
            <a:ext cx="9144000" cy="501900"/>
          </a:xfrm>
          <a:prstGeom prst="rect">
            <a:avLst/>
          </a:prstGeom>
          <a:noFill/>
          <a:ln>
            <a:noFill/>
          </a:ln>
        </p:spPr>
        <p:txBody>
          <a:bodyPr lIns="91425" tIns="91425" rIns="91425" bIns="91425" anchor="t" anchorCtr="0">
            <a:noAutofit/>
          </a:bodyPr>
          <a:lstStyle/>
          <a:p>
            <a:pPr marL="457200" indent="-355600">
              <a:buSzPct val="100000"/>
              <a:buChar char="●"/>
            </a:pPr>
            <a:r>
              <a:rPr lang="en" sz="2000"/>
              <a:t>detection</a:t>
            </a:r>
          </a:p>
        </p:txBody>
      </p:sp>
      <p:sp>
        <p:nvSpPr>
          <p:cNvPr id="48" name="Shape 48" descr="semantic segmentation in an image"/>
          <p:cNvSpPr txBox="1"/>
          <p:nvPr/>
        </p:nvSpPr>
        <p:spPr>
          <a:xfrm>
            <a:off x="2215850" y="5721819"/>
            <a:ext cx="9144000" cy="501900"/>
          </a:xfrm>
          <a:prstGeom prst="rect">
            <a:avLst/>
          </a:prstGeom>
          <a:noFill/>
          <a:ln>
            <a:noFill/>
          </a:ln>
        </p:spPr>
        <p:txBody>
          <a:bodyPr lIns="91425" tIns="91425" rIns="91425" bIns="91425" anchor="t" anchorCtr="0">
            <a:noAutofit/>
          </a:bodyPr>
          <a:lstStyle/>
          <a:p>
            <a:pPr marL="457200" indent="-355600">
              <a:buSzPct val="100000"/>
              <a:buChar char="●"/>
            </a:pPr>
            <a:r>
              <a:rPr lang="en" sz="2000"/>
              <a:t>segmentation</a:t>
            </a:r>
          </a:p>
        </p:txBody>
      </p:sp>
      <p:pic>
        <p:nvPicPr>
          <p:cNvPr id="49" name="Shape 49" descr="classification - pencil sharpener"/>
          <p:cNvPicPr preferRelativeResize="0"/>
          <p:nvPr/>
        </p:nvPicPr>
        <p:blipFill>
          <a:blip r:embed="rId4">
            <a:alphaModFix/>
          </a:blip>
          <a:stretch>
            <a:fillRect/>
          </a:stretch>
        </p:blipFill>
        <p:spPr>
          <a:xfrm>
            <a:off x="4792525" y="784675"/>
            <a:ext cx="2657120" cy="1442474"/>
          </a:xfrm>
          <a:prstGeom prst="rect">
            <a:avLst/>
          </a:prstGeom>
          <a:noFill/>
          <a:ln>
            <a:noFill/>
          </a:ln>
        </p:spPr>
      </p:pic>
      <p:pic>
        <p:nvPicPr>
          <p:cNvPr id="50" name="Shape 50" descr="localising horses in image"/>
          <p:cNvPicPr preferRelativeResize="0"/>
          <p:nvPr/>
        </p:nvPicPr>
        <p:blipFill>
          <a:blip r:embed="rId5">
            <a:alphaModFix/>
          </a:blip>
          <a:stretch>
            <a:fillRect/>
          </a:stretch>
        </p:blipFill>
        <p:spPr>
          <a:xfrm>
            <a:off x="4792525" y="2165699"/>
            <a:ext cx="2754954" cy="1374987"/>
          </a:xfrm>
          <a:prstGeom prst="rect">
            <a:avLst/>
          </a:prstGeom>
          <a:noFill/>
          <a:ln>
            <a:noFill/>
          </a:ln>
        </p:spPr>
      </p:pic>
      <p:pic>
        <p:nvPicPr>
          <p:cNvPr id="51" name="Shape 51" descr="detecting multiple classes of objects in asn image"/>
          <p:cNvPicPr preferRelativeResize="0"/>
          <p:nvPr/>
        </p:nvPicPr>
        <p:blipFill>
          <a:blip r:embed="rId6">
            <a:alphaModFix/>
          </a:blip>
          <a:stretch>
            <a:fillRect/>
          </a:stretch>
        </p:blipFill>
        <p:spPr>
          <a:xfrm>
            <a:off x="4792525" y="3548171"/>
            <a:ext cx="3362660" cy="1735999"/>
          </a:xfrm>
          <a:prstGeom prst="rect">
            <a:avLst/>
          </a:prstGeom>
          <a:noFill/>
          <a:ln>
            <a:noFill/>
          </a:ln>
        </p:spPr>
      </p:pic>
      <p:sp>
        <p:nvSpPr>
          <p:cNvPr id="52" name="Shape 52"/>
          <p:cNvSpPr/>
          <p:nvPr/>
        </p:nvSpPr>
        <p:spPr>
          <a:xfrm>
            <a:off x="9053050" y="968012"/>
            <a:ext cx="774300" cy="5198700"/>
          </a:xfrm>
          <a:prstGeom prst="downArrow">
            <a:avLst>
              <a:gd name="adj1" fmla="val 50000"/>
              <a:gd name="adj2" fmla="val 50000"/>
            </a:avLst>
          </a:prstGeom>
          <a:solidFill>
            <a:srgbClr val="FFFFFF"/>
          </a:solidFill>
          <a:ln w="19050" cap="flat" cmpd="sng">
            <a:solidFill>
              <a:srgbClr val="1155CC"/>
            </a:solidFill>
            <a:prstDash val="solid"/>
            <a:round/>
            <a:headEnd type="none" w="med" len="med"/>
            <a:tailEnd type="none" w="med" len="med"/>
          </a:ln>
        </p:spPr>
        <p:txBody>
          <a:bodyPr lIns="91425" tIns="91425" rIns="91425" bIns="91425" anchor="ctr" anchorCtr="0">
            <a:noAutofit/>
          </a:bodyPr>
          <a:lstStyle/>
          <a:p>
            <a:endParaRPr/>
          </a:p>
        </p:txBody>
      </p:sp>
      <p:sp>
        <p:nvSpPr>
          <p:cNvPr id="53" name="Shape 53"/>
          <p:cNvSpPr txBox="1"/>
          <p:nvPr/>
        </p:nvSpPr>
        <p:spPr>
          <a:xfrm>
            <a:off x="8962100" y="6196775"/>
            <a:ext cx="3657600" cy="457200"/>
          </a:xfrm>
          <a:prstGeom prst="rect">
            <a:avLst/>
          </a:prstGeom>
          <a:noFill/>
          <a:ln>
            <a:noFill/>
          </a:ln>
        </p:spPr>
        <p:txBody>
          <a:bodyPr lIns="91425" tIns="91425" rIns="91425" bIns="91425" anchor="t" anchorCtr="0">
            <a:noAutofit/>
          </a:bodyPr>
          <a:lstStyle/>
          <a:p>
            <a:r>
              <a:rPr lang="en">
                <a:solidFill>
                  <a:srgbClr val="1155CC"/>
                </a:solidFill>
              </a:rPr>
              <a:t>difficulty</a:t>
            </a:r>
          </a:p>
        </p:txBody>
      </p:sp>
      <p:sp>
        <p:nvSpPr>
          <p:cNvPr id="16" name="TextBox 15">
            <a:extLst>
              <a:ext uri="{FF2B5EF4-FFF2-40B4-BE49-F238E27FC236}">
                <a16:creationId xmlns:a16="http://schemas.microsoft.com/office/drawing/2014/main" id="{33EB80B7-65E1-4485-86F8-0199FBBD6A99}"/>
              </a:ext>
            </a:extLst>
          </p:cNvPr>
          <p:cNvSpPr txBox="1"/>
          <p:nvPr/>
        </p:nvSpPr>
        <p:spPr>
          <a:xfrm>
            <a:off x="198120" y="6400800"/>
            <a:ext cx="3399585" cy="369332"/>
          </a:xfrm>
          <a:prstGeom prst="rect">
            <a:avLst/>
          </a:prstGeom>
          <a:noFill/>
        </p:spPr>
        <p:txBody>
          <a:bodyPr wrap="none" rtlCol="0">
            <a:spAutoFit/>
          </a:bodyPr>
          <a:lstStyle/>
          <a:p>
            <a:r>
              <a:rPr lang="en-GB" dirty="0"/>
              <a:t>Queen Mary, University of London</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10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1"/>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1"/>
                                        <p:tgtEl>
                                          <p:spTgt spid="47"/>
                                        </p:tgtEl>
                                      </p:cBhvr>
                                    </p:animEffect>
                                  </p:childTnLst>
                                </p:cTn>
                              </p:par>
                              <p:par>
                                <p:cTn id="24" presetID="10"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0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10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1"/>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581" y="188550"/>
            <a:ext cx="7197725" cy="1062054"/>
          </a:xfrm>
        </p:spPr>
        <p:txBody>
          <a:bodyPr>
            <a:normAutofit/>
          </a:bodyPr>
          <a:lstStyle/>
          <a:p>
            <a:r>
              <a:rPr lang="en-GB" sz="3600" dirty="0"/>
              <a:t>Deep Networks –  Main Takeaways</a:t>
            </a:r>
          </a:p>
        </p:txBody>
      </p:sp>
      <p:pic>
        <p:nvPicPr>
          <p:cNvPr id="5" name="Picture 4" descr="Diagram, timeline&#10;&#10;Description automatically generated">
            <a:extLst>
              <a:ext uri="{FF2B5EF4-FFF2-40B4-BE49-F238E27FC236}">
                <a16:creationId xmlns:a16="http://schemas.microsoft.com/office/drawing/2014/main" id="{9E337830-2EED-49CB-8AEA-0DF591D36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101" y="1064866"/>
            <a:ext cx="10723523" cy="457475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1" y="55307"/>
            <a:ext cx="8450681" cy="553998"/>
          </a:xfrm>
          <a:prstGeom prst="rect">
            <a:avLst/>
          </a:prstGeom>
        </p:spPr>
        <p:txBody>
          <a:bodyPr vert="horz" wrap="square" lIns="0" tIns="0" rIns="0" bIns="0" rtlCol="0" anchor="ctr">
            <a:spAutoFit/>
          </a:bodyPr>
          <a:lstStyle/>
          <a:p>
            <a:pPr marL="12700">
              <a:lnSpc>
                <a:spcPct val="100000"/>
              </a:lnSpc>
            </a:pPr>
            <a:r>
              <a:rPr lang="en-GB" sz="3600" b="1" dirty="0"/>
              <a:t>CNN Key Concepts</a:t>
            </a:r>
            <a:endParaRPr sz="3600" b="1" spc="-20" dirty="0"/>
          </a:p>
        </p:txBody>
      </p:sp>
      <p:sp>
        <p:nvSpPr>
          <p:cNvPr id="4" name="TextBox 3">
            <a:extLst>
              <a:ext uri="{FF2B5EF4-FFF2-40B4-BE49-F238E27FC236}">
                <a16:creationId xmlns:a16="http://schemas.microsoft.com/office/drawing/2014/main" id="{21AFE1A3-7193-4C4B-A834-340656FAF52B}"/>
              </a:ext>
            </a:extLst>
          </p:cNvPr>
          <p:cNvSpPr txBox="1"/>
          <p:nvPr/>
        </p:nvSpPr>
        <p:spPr>
          <a:xfrm>
            <a:off x="130633" y="982685"/>
            <a:ext cx="8001531" cy="5355312"/>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Architecture </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Convolution</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Activation function as </a:t>
            </a:r>
            <a:r>
              <a:rPr lang="en-GB" dirty="0" err="1">
                <a:latin typeface="Arial" panose="020B0604020202020204" pitchFamily="34" charset="0"/>
                <a:cs typeface="Arial" panose="020B0604020202020204" pitchFamily="34" charset="0"/>
              </a:rPr>
              <a:t>ReLU</a:t>
            </a:r>
            <a:r>
              <a:rPr lang="en-GB" dirty="0">
                <a:latin typeface="Arial" panose="020B0604020202020204" pitchFamily="34" charset="0"/>
                <a:cs typeface="Arial" panose="020B0604020202020204" pitchFamily="34" charset="0"/>
              </a:rPr>
              <a:t> (rectified linear unit)</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Sparsely connected (vs. fully connected MLP multi-layer perceptron)</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Going deep – replicating feature responses</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Pooling multi-responses (max-pooling, mean-pooling)</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Model training</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Feedforward: Compute &amp; propagate feature representations</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Backpropagation: Compute &amp; propagate gradients of error functions</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Optimisation: Gradient descent and stochastic gradient descent (SGD)</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Dropout (randomised repetition to minimise overfit)</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Data augmentation (minimise overfit)</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Mini-batches per epoch (random sampling a training set)</a:t>
            </a:r>
          </a:p>
          <a:p>
            <a:pPr marL="800100" lvl="1" indent="-342900">
              <a:buFont typeface="Arial" panose="020B0604020202020204" pitchFamily="34" charset="0"/>
              <a:buChar char="−"/>
            </a:pPr>
            <a:r>
              <a:rPr lang="en-GB" dirty="0">
                <a:latin typeface="Arial" panose="020B0604020202020204" pitchFamily="34" charset="0"/>
                <a:cs typeface="Arial" panose="020B0604020202020204" pitchFamily="34" charset="0"/>
              </a:rPr>
              <a:t>Many epochs (re-visiting the same training set in different ways)</a:t>
            </a:r>
          </a:p>
          <a:p>
            <a:pPr marL="285750" indent="-285750">
              <a:buFont typeface="Arial" panose="020B0604020202020204" pitchFamily="34" charset="0"/>
              <a:buChar char="•"/>
            </a:pPr>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Going deep</a:t>
            </a:r>
            <a:endParaRPr lang="en-GB" dirty="0">
              <a:latin typeface="Arial" panose="020B0604020202020204" pitchFamily="34" charset="0"/>
              <a:cs typeface="Arial" panose="020B0604020202020204" pitchFamily="34" charset="0"/>
            </a:endParaRPr>
          </a:p>
          <a:p>
            <a:endParaRPr lang="en-GB" dirty="0"/>
          </a:p>
        </p:txBody>
      </p:sp>
      <p:pic>
        <p:nvPicPr>
          <p:cNvPr id="3" name="Picture 2">
            <a:extLst>
              <a:ext uri="{FF2B5EF4-FFF2-40B4-BE49-F238E27FC236}">
                <a16:creationId xmlns:a16="http://schemas.microsoft.com/office/drawing/2014/main" id="{1165E7CF-9A04-45C8-A125-BCD0C95FB45D}"/>
              </a:ext>
            </a:extLst>
          </p:cNvPr>
          <p:cNvPicPr>
            <a:picLocks noChangeAspect="1"/>
          </p:cNvPicPr>
          <p:nvPr/>
        </p:nvPicPr>
        <p:blipFill>
          <a:blip r:embed="rId3"/>
          <a:stretch>
            <a:fillRect/>
          </a:stretch>
        </p:blipFill>
        <p:spPr>
          <a:xfrm>
            <a:off x="8220554" y="4596931"/>
            <a:ext cx="3840813" cy="2017951"/>
          </a:xfrm>
          <a:prstGeom prst="rect">
            <a:avLst/>
          </a:prstGeom>
        </p:spPr>
      </p:pic>
      <p:pic>
        <p:nvPicPr>
          <p:cNvPr id="5" name="Picture 3" descr="T:\Teaching\ECS767P_ETMLCV\2016\exam\AlexNet_ReLUs.PNG">
            <a:extLst>
              <a:ext uri="{FF2B5EF4-FFF2-40B4-BE49-F238E27FC236}">
                <a16:creationId xmlns:a16="http://schemas.microsoft.com/office/drawing/2014/main" id="{CB24B243-B382-4D54-B88A-C796B6EBB2C2}"/>
              </a:ext>
            </a:extLst>
          </p:cNvPr>
          <p:cNvPicPr>
            <a:picLocks noChangeAspect="1" noChangeArrowheads="1"/>
          </p:cNvPicPr>
          <p:nvPr/>
        </p:nvPicPr>
        <p:blipFill>
          <a:blip r:embed="rId4" cstate="print"/>
          <a:srcRect/>
          <a:stretch>
            <a:fillRect/>
          </a:stretch>
        </p:blipFill>
        <p:spPr bwMode="auto">
          <a:xfrm>
            <a:off x="8257612" y="429423"/>
            <a:ext cx="3652072" cy="3987626"/>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E115-8C91-4116-8F4A-149DDB0B494E}"/>
              </a:ext>
            </a:extLst>
          </p:cNvPr>
          <p:cNvSpPr>
            <a:spLocks noGrp="1"/>
          </p:cNvSpPr>
          <p:nvPr>
            <p:ph type="title"/>
          </p:nvPr>
        </p:nvSpPr>
        <p:spPr/>
        <p:txBody>
          <a:bodyPr/>
          <a:lstStyle/>
          <a:p>
            <a:r>
              <a:rPr lang="en-GB" dirty="0"/>
              <a:t>Main CNN Architectures</a:t>
            </a:r>
          </a:p>
        </p:txBody>
      </p:sp>
      <p:pic>
        <p:nvPicPr>
          <p:cNvPr id="5" name="Content Placeholder 4" descr="Text&#10;&#10;Description automatically generated">
            <a:extLst>
              <a:ext uri="{FF2B5EF4-FFF2-40B4-BE49-F238E27FC236}">
                <a16:creationId xmlns:a16="http://schemas.microsoft.com/office/drawing/2014/main" id="{F344764A-F31D-43B4-807B-F7A30C85A2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886" y="1825625"/>
            <a:ext cx="9880228" cy="4351338"/>
          </a:xfrm>
        </p:spPr>
      </p:pic>
    </p:spTree>
    <p:extLst>
      <p:ext uri="{BB962C8B-B14F-4D97-AF65-F5344CB8AC3E}">
        <p14:creationId xmlns:p14="http://schemas.microsoft.com/office/powerpoint/2010/main" val="3773116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4CF94-42A6-478D-A0BD-29B1F46A8B56}"/>
              </a:ext>
            </a:extLst>
          </p:cNvPr>
          <p:cNvSpPr>
            <a:spLocks noGrp="1"/>
          </p:cNvSpPr>
          <p:nvPr>
            <p:ph type="ctrTitle"/>
          </p:nvPr>
        </p:nvSpPr>
        <p:spPr/>
        <p:txBody>
          <a:bodyPr/>
          <a:lstStyle/>
          <a:p>
            <a:r>
              <a:rPr lang="en-GB" dirty="0"/>
              <a:t>What Computers See</a:t>
            </a:r>
          </a:p>
        </p:txBody>
      </p:sp>
      <p:sp>
        <p:nvSpPr>
          <p:cNvPr id="3" name="Subtitle 2">
            <a:extLst>
              <a:ext uri="{FF2B5EF4-FFF2-40B4-BE49-F238E27FC236}">
                <a16:creationId xmlns:a16="http://schemas.microsoft.com/office/drawing/2014/main" id="{27BBE7AD-0EBE-47D3-9954-8BA6ABB432CA}"/>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2514826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941ec252-9372-443e-99b4-60160eec0f14"/>
</p:tagLst>
</file>

<file path=ppt/tags/tag2.xml><?xml version="1.0" encoding="utf-8"?>
<p:tagLst xmlns:a="http://schemas.openxmlformats.org/drawingml/2006/main" xmlns:r="http://schemas.openxmlformats.org/officeDocument/2006/relationships" xmlns:p="http://schemas.openxmlformats.org/presentationml/2006/main">
  <p:tag name="__PE_POLL_EMBED_ID" val="e87f6e8d-bdf6-46ec-82d7-59623e78526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raduated">
  <a:themeElements>
    <a:clrScheme name="Graduated 1">
      <a:dk1>
        <a:srgbClr val="8C6CD0"/>
      </a:dk1>
      <a:lt1>
        <a:srgbClr val="FFFFFF"/>
      </a:lt1>
      <a:dk2>
        <a:srgbClr val="7D9AAA"/>
      </a:dk2>
      <a:lt2>
        <a:srgbClr val="000000"/>
      </a:lt2>
      <a:accent1>
        <a:srgbClr val="4B92DB"/>
      </a:accent1>
      <a:accent2>
        <a:srgbClr val="F7403A"/>
      </a:accent2>
      <a:accent3>
        <a:srgbClr val="BFCAD2"/>
      </a:accent3>
      <a:accent4>
        <a:srgbClr val="DADADA"/>
      </a:accent4>
      <a:accent5>
        <a:srgbClr val="B1C7EA"/>
      </a:accent5>
      <a:accent6>
        <a:srgbClr val="E03934"/>
      </a:accent6>
      <a:hlink>
        <a:srgbClr val="009999"/>
      </a:hlink>
      <a:folHlink>
        <a:srgbClr val="99CC00"/>
      </a:folHlink>
    </a:clrScheme>
    <a:fontScheme name="Graduated">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Graduated 1">
        <a:dk1>
          <a:srgbClr val="8C6CD0"/>
        </a:dk1>
        <a:lt1>
          <a:srgbClr val="FFFFFF"/>
        </a:lt1>
        <a:dk2>
          <a:srgbClr val="7D9AAA"/>
        </a:dk2>
        <a:lt2>
          <a:srgbClr val="000000"/>
        </a:lt2>
        <a:accent1>
          <a:srgbClr val="4B92DB"/>
        </a:accent1>
        <a:accent2>
          <a:srgbClr val="F7403A"/>
        </a:accent2>
        <a:accent3>
          <a:srgbClr val="BFCAD2"/>
        </a:accent3>
        <a:accent4>
          <a:srgbClr val="DADADA"/>
        </a:accent4>
        <a:accent5>
          <a:srgbClr val="B1C7EA"/>
        </a:accent5>
        <a:accent6>
          <a:srgbClr val="E03934"/>
        </a:accent6>
        <a:hlink>
          <a:srgbClr val="009999"/>
        </a:hlink>
        <a:folHlink>
          <a:srgbClr val="99CC00"/>
        </a:folHlink>
      </a:clrScheme>
      <a:clrMap bg1="dk2" tx1="lt1" bg2="dk1" tx2="lt2" accent1="accent1" accent2="accent2" accent3="accent3" accent4="accent4" accent5="accent5" accent6="accent6" hlink="hlink" folHlink="folHlink"/>
    </a:extraClrScheme>
    <a:extraClrScheme>
      <a:clrScheme name="Graduated 2">
        <a:dk1>
          <a:srgbClr val="7D9AAA"/>
        </a:dk1>
        <a:lt1>
          <a:srgbClr val="FFFFFF"/>
        </a:lt1>
        <a:dk2>
          <a:srgbClr val="6A1A41"/>
        </a:dk2>
        <a:lt2>
          <a:srgbClr val="8C6CD0"/>
        </a:lt2>
        <a:accent1>
          <a:srgbClr val="F7403A"/>
        </a:accent1>
        <a:accent2>
          <a:srgbClr val="34B233"/>
        </a:accent2>
        <a:accent3>
          <a:srgbClr val="FFFFFF"/>
        </a:accent3>
        <a:accent4>
          <a:srgbClr val="6A8391"/>
        </a:accent4>
        <a:accent5>
          <a:srgbClr val="FAAFAE"/>
        </a:accent5>
        <a:accent6>
          <a:srgbClr val="2EA12D"/>
        </a:accent6>
        <a:hlink>
          <a:srgbClr val="D10074"/>
        </a:hlink>
        <a:folHlink>
          <a:srgbClr val="E4D7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6412</TotalTime>
  <Words>1683</Words>
  <Application>Microsoft Office PowerPoint</Application>
  <PresentationFormat>Widescreen</PresentationFormat>
  <Paragraphs>292</Paragraphs>
  <Slides>82</Slides>
  <Notes>16</Notes>
  <HiddenSlides>6</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82</vt:i4>
      </vt:variant>
    </vt:vector>
  </HeadingPairs>
  <TitlesOfParts>
    <vt:vector size="95" baseType="lpstr">
      <vt:lpstr>Arial</vt:lpstr>
      <vt:lpstr>Calibri</vt:lpstr>
      <vt:lpstr>Calibri Light</vt:lpstr>
      <vt:lpstr>Cambria Math</vt:lpstr>
      <vt:lpstr>charter</vt:lpstr>
      <vt:lpstr>Courier New</vt:lpstr>
      <vt:lpstr>Roboto</vt:lpstr>
      <vt:lpstr>Source Sans Pro</vt:lpstr>
      <vt:lpstr>Times New Roman</vt:lpstr>
      <vt:lpstr>Wingdings</vt:lpstr>
      <vt:lpstr>Office Theme</vt:lpstr>
      <vt:lpstr>Custom Theme</vt:lpstr>
      <vt:lpstr>Graduated</vt:lpstr>
      <vt:lpstr>Deep Learning and Computer Vision </vt:lpstr>
      <vt:lpstr>Acknowledgements</vt:lpstr>
      <vt:lpstr>Deep Learning and Computer Vision </vt:lpstr>
      <vt:lpstr>What is Deep Learning?</vt:lpstr>
      <vt:lpstr>Face recognition  </vt:lpstr>
      <vt:lpstr>Detecting haemorrhages in retinas</vt:lpstr>
      <vt:lpstr>Why is object detection important?</vt:lpstr>
      <vt:lpstr>What is object detection?</vt:lpstr>
      <vt:lpstr>What Computers See</vt:lpstr>
      <vt:lpstr>PowerPoint Presentation</vt:lpstr>
      <vt:lpstr>Image classification</vt:lpstr>
      <vt:lpstr>Features are characteristic for each class</vt:lpstr>
      <vt:lpstr>Traditional Recognition Approach</vt:lpstr>
      <vt:lpstr>Computer vision features Low level representations</vt:lpstr>
      <vt:lpstr>Manual Feature extraction </vt:lpstr>
      <vt:lpstr>Intraclass and Interclass variations</vt:lpstr>
      <vt:lpstr>Feature Detection and Convolution: A case study</vt:lpstr>
      <vt:lpstr>Features of X</vt:lpstr>
      <vt:lpstr>Filters to detect Features of “X”</vt:lpstr>
      <vt:lpstr>The convolution operation</vt:lpstr>
      <vt:lpstr>The convolution operation </vt:lpstr>
      <vt:lpstr>The Convolution operation</vt:lpstr>
      <vt:lpstr>The Convolution operation </vt:lpstr>
      <vt:lpstr>The Convolution operation</vt:lpstr>
      <vt:lpstr>Filters to detect Features of “X”</vt:lpstr>
      <vt:lpstr>Examples od edge detection filters</vt:lpstr>
      <vt:lpstr>Motivation for Computer vision and Deep learning</vt:lpstr>
      <vt:lpstr>Performance of computer vision algorithms</vt:lpstr>
      <vt:lpstr>Features Hierarchy </vt:lpstr>
      <vt:lpstr>Learning Visual Features</vt:lpstr>
      <vt:lpstr>Learning Feature Hierarchy</vt:lpstr>
      <vt:lpstr>Learning Feature Hierarchy</vt:lpstr>
      <vt:lpstr>Approaches to learning</vt:lpstr>
      <vt:lpstr>How we detect features - image convolution </vt:lpstr>
      <vt:lpstr>How we learn end to end? Neural Networks</vt:lpstr>
      <vt:lpstr>Limitations of Fully Connected NNs for object detection</vt:lpstr>
      <vt:lpstr>Using spatial structure</vt:lpstr>
      <vt:lpstr>Using spatial structure</vt:lpstr>
      <vt:lpstr>Learn the weights through convolution &amp; back-propagation</vt:lpstr>
      <vt:lpstr>CNN and Features Hierarchy </vt:lpstr>
      <vt:lpstr>Automatic Feature extraction and Classification</vt:lpstr>
      <vt:lpstr>CNNs for classification</vt:lpstr>
      <vt:lpstr>Convolutional Layers: Local Connectivity</vt:lpstr>
      <vt:lpstr>Convolutional Layers: Local Connectivity</vt:lpstr>
      <vt:lpstr>Convolutional layer</vt:lpstr>
      <vt:lpstr>Convolutional layer – two filters</vt:lpstr>
      <vt:lpstr>PowerPoint Presentation</vt:lpstr>
      <vt:lpstr>CNNs: Spatial arrangement of output volume</vt:lpstr>
      <vt:lpstr>Introducing non-linearity  - ReLU</vt:lpstr>
      <vt:lpstr>Pooling </vt:lpstr>
      <vt:lpstr>Learning Features Hierarchy in CNNs</vt:lpstr>
      <vt:lpstr>Learning Feature Hierarchies</vt:lpstr>
      <vt:lpstr>PowerPoint Presentation</vt:lpstr>
      <vt:lpstr>CNNs for Classification:  Feature Learning &amp; Class Probabilities</vt:lpstr>
      <vt:lpstr>CNN – Example car classification</vt:lpstr>
      <vt:lpstr>History of ConvNets</vt:lpstr>
      <vt:lpstr>CNN Architectures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x 1 Convolutions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Networks – Tricks of the trade – activation function </vt:lpstr>
      <vt:lpstr>Deep Networks – Tricks of the trade</vt:lpstr>
      <vt:lpstr>PowerPoint Presentation</vt:lpstr>
      <vt:lpstr>Deep Networks –  Main Takeaways</vt:lpstr>
      <vt:lpstr>CNN Key Concepts</vt:lpstr>
      <vt:lpstr>Main CNN Architectures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Psarrou</dc:creator>
  <cp:lastModifiedBy>Nihal Kodikara</cp:lastModifiedBy>
  <cp:revision>73</cp:revision>
  <dcterms:created xsi:type="dcterms:W3CDTF">2021-11-06T17:04:46Z</dcterms:created>
  <dcterms:modified xsi:type="dcterms:W3CDTF">2023-11-27T08:00:50Z</dcterms:modified>
</cp:coreProperties>
</file>